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Roboto"/>
      <p:regular r:id="rId28"/>
      <p:bold r:id="rId29"/>
      <p:italic r:id="rId30"/>
      <p:boldItalic r:id="rId31"/>
    </p:embeddedFont>
    <p:embeddedFont>
      <p:font typeface="Caveat"/>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575F4BC-B005-4F16-9AF5-7B2B139E57C4}">
  <a:tblStyle styleId="{3575F4BC-B005-4F16-9AF5-7B2B139E57C4}"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oboto-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5.xml"/><Relationship Id="rId33" Type="http://schemas.openxmlformats.org/officeDocument/2006/relationships/font" Target="fonts/Caveat-bold.fntdata"/><Relationship Id="rId10" Type="http://schemas.openxmlformats.org/officeDocument/2006/relationships/slide" Target="slides/slide4.xml"/><Relationship Id="rId32" Type="http://schemas.openxmlformats.org/officeDocument/2006/relationships/font" Target="fonts/Caveat-regular.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it"/>
              <a:t>Good</a:t>
            </a:r>
            <a:r>
              <a:rPr lang="it"/>
              <a:t> morning / </a:t>
            </a:r>
            <a:r>
              <a:rPr b="1" lang="it"/>
              <a:t>afternoon to everyone</a:t>
            </a:r>
            <a:r>
              <a:rPr lang="it"/>
              <a:t>, first of all I would like to </a:t>
            </a:r>
            <a:r>
              <a:rPr b="1" lang="it"/>
              <a:t>thank all the committee members</a:t>
            </a:r>
            <a:r>
              <a:rPr lang="it"/>
              <a:t> for attending the discussion of my thesis work.</a:t>
            </a:r>
            <a:endParaRPr/>
          </a:p>
          <a:p>
            <a:pPr indent="0" lvl="0" marL="0" rtl="0" algn="l">
              <a:lnSpc>
                <a:spcPct val="100000"/>
              </a:lnSpc>
              <a:spcBef>
                <a:spcPts val="0"/>
              </a:spcBef>
              <a:spcAft>
                <a:spcPts val="0"/>
              </a:spcAft>
              <a:buSzPts val="1100"/>
              <a:buNone/>
            </a:pPr>
            <a:r>
              <a:rPr lang="it"/>
              <a:t>My name is Stefano Dallona, I'm a </a:t>
            </a:r>
            <a:r>
              <a:rPr b="1" lang="it"/>
              <a:t>student of the Bachelor's</a:t>
            </a:r>
            <a:r>
              <a:rPr lang="it"/>
              <a:t> </a:t>
            </a:r>
            <a:r>
              <a:rPr b="1" lang="it"/>
              <a:t>Degree in Computer Science</a:t>
            </a:r>
            <a:r>
              <a:rPr lang="it"/>
              <a:t> and for the entire duration of my studies I’ve worked full-time.</a:t>
            </a:r>
            <a:endParaRPr/>
          </a:p>
          <a:p>
            <a:pPr indent="0" lvl="0" marL="0" rtl="0" algn="l">
              <a:lnSpc>
                <a:spcPct val="100000"/>
              </a:lnSpc>
              <a:spcBef>
                <a:spcPts val="0"/>
              </a:spcBef>
              <a:spcAft>
                <a:spcPts val="0"/>
              </a:spcAft>
              <a:buSzPts val="1100"/>
              <a:buNone/>
            </a:pPr>
            <a:r>
              <a:rPr lang="it"/>
              <a:t>The </a:t>
            </a:r>
            <a:r>
              <a:rPr b="1" lang="it"/>
              <a:t>title</a:t>
            </a:r>
            <a:r>
              <a:rPr lang="it"/>
              <a:t> of my thesis is: "</a:t>
            </a:r>
            <a:r>
              <a:rPr b="1" lang="it"/>
              <a:t>A Web Graphical User Interface for the Packet-Loss-Concealment Testbench Tool</a:t>
            </a:r>
            <a:r>
              <a:rPr lang="it"/>
              <a:t>". My work was </a:t>
            </a:r>
            <a:r>
              <a:rPr b="1" lang="it"/>
              <a:t>supervised by professor Turchet and by Luca Vignati</a:t>
            </a:r>
            <a:r>
              <a:rPr lang="it"/>
              <a:t>.</a:t>
            </a:r>
            <a:endParaRPr/>
          </a:p>
          <a:p>
            <a:pPr indent="0" lvl="0" marL="0" rtl="0" algn="l">
              <a:lnSpc>
                <a:spcPct val="100000"/>
              </a:lnSpc>
              <a:spcBef>
                <a:spcPts val="0"/>
              </a:spcBef>
              <a:spcAft>
                <a:spcPts val="0"/>
              </a:spcAft>
              <a:buSzPts val="1100"/>
              <a:buNone/>
            </a:pPr>
            <a:r>
              <a:rPr b="1" lang="it"/>
              <a:t>What</a:t>
            </a:r>
            <a:r>
              <a:rPr lang="it"/>
              <a:t> really attracted me about this thesis was that, </a:t>
            </a:r>
            <a:r>
              <a:rPr lang="it">
                <a:solidFill>
                  <a:schemeClr val="dk1"/>
                </a:solidFill>
              </a:rPr>
              <a:t>being</a:t>
            </a:r>
            <a:r>
              <a:rPr lang="it"/>
              <a:t> complementary to a Ph.D research carried out by Luca Vignati, </a:t>
            </a:r>
            <a:r>
              <a:rPr lang="it">
                <a:solidFill>
                  <a:schemeClr val="dk1"/>
                </a:solidFill>
              </a:rPr>
              <a:t>it had an </a:t>
            </a:r>
            <a:r>
              <a:rPr b="1" lang="it">
                <a:solidFill>
                  <a:schemeClr val="dk1"/>
                </a:solidFill>
              </a:rPr>
              <a:t>immediate applicability</a:t>
            </a:r>
            <a:r>
              <a:rPr lang="it">
                <a:solidFill>
                  <a:schemeClr val="dk1"/>
                </a:solidFill>
              </a:rPr>
              <a:t> and</a:t>
            </a:r>
            <a:r>
              <a:rPr lang="it"/>
              <a:t> the </a:t>
            </a:r>
            <a:r>
              <a:rPr b="1" lang="it"/>
              <a:t>topic</a:t>
            </a:r>
            <a:r>
              <a:rPr lang="it"/>
              <a:t> </a:t>
            </a:r>
            <a:r>
              <a:rPr lang="it">
                <a:solidFill>
                  <a:schemeClr val="dk1"/>
                </a:solidFill>
              </a:rPr>
              <a:t>was </a:t>
            </a:r>
            <a:r>
              <a:rPr lang="it"/>
              <a:t>totally </a:t>
            </a:r>
            <a:r>
              <a:rPr b="1" lang="it"/>
              <a:t>new</a:t>
            </a:r>
            <a:r>
              <a:rPr lang="it"/>
              <a:t> to me </a:t>
            </a:r>
            <a:r>
              <a:rPr b="1" lang="it"/>
              <a:t>and</a:t>
            </a:r>
            <a:r>
              <a:rPr lang="it"/>
              <a:t> </a:t>
            </a:r>
            <a:r>
              <a:rPr lang="it"/>
              <a:t>therefore</a:t>
            </a:r>
            <a:r>
              <a:rPr lang="it"/>
              <a:t> very </a:t>
            </a:r>
            <a:r>
              <a:rPr b="1" lang="it"/>
              <a:t>challenging</a:t>
            </a:r>
            <a:r>
              <a:rPr lang="it"/>
              <a: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it"/>
              <a:t>When clicking on a lost packets region in the “Waveform” view, the </a:t>
            </a:r>
            <a:r>
              <a:rPr b="1" lang="it"/>
              <a:t>detailed waveforms</a:t>
            </a:r>
            <a:r>
              <a:rPr lang="it"/>
              <a:t> of all the audio signal’s reconstructions are displayed </a:t>
            </a:r>
            <a:r>
              <a:rPr b="1" lang="it"/>
              <a:t>in the “Samples” view</a:t>
            </a:r>
            <a:r>
              <a:rPr lang="it"/>
              <a:t> for a </a:t>
            </a:r>
            <a:r>
              <a:rPr b="1" lang="it">
                <a:solidFill>
                  <a:schemeClr val="dk1"/>
                </a:solidFill>
              </a:rPr>
              <a:t>slightly wider area surrounding the lost packets</a:t>
            </a:r>
            <a:r>
              <a:rPr b="1" lang="it"/>
              <a:t>.</a:t>
            </a:r>
            <a:r>
              <a:rPr lang="it"/>
              <a:t> Each </a:t>
            </a:r>
            <a:r>
              <a:rPr b="1" lang="it"/>
              <a:t>waveform can be shown or hidden</a:t>
            </a:r>
            <a:r>
              <a:rPr lang="it"/>
              <a:t> by </a:t>
            </a:r>
            <a:r>
              <a:rPr b="1" lang="it"/>
              <a:t>clicking on</a:t>
            </a:r>
            <a:r>
              <a:rPr lang="it"/>
              <a:t> the corresponding item in the </a:t>
            </a:r>
            <a:r>
              <a:rPr b="1" lang="it"/>
              <a:t>legend</a:t>
            </a:r>
            <a:r>
              <a:rPr lang="it"/>
              <a:t>.</a:t>
            </a:r>
            <a:endParaRPr/>
          </a:p>
          <a:p>
            <a:pPr indent="0" lvl="0" marL="0" rtl="0" algn="l">
              <a:lnSpc>
                <a:spcPct val="100000"/>
              </a:lnSpc>
              <a:spcBef>
                <a:spcPts val="0"/>
              </a:spcBef>
              <a:spcAft>
                <a:spcPts val="0"/>
              </a:spcAft>
              <a:buSzPts val="1100"/>
              <a:buNone/>
            </a:pPr>
            <a:r>
              <a:rPr b="1" lang="it"/>
              <a:t>Zoom-in and zoom-out</a:t>
            </a:r>
            <a:r>
              <a:rPr lang="it"/>
              <a:t> are supported by dragging the handles in the bar below the chart. </a:t>
            </a:r>
            <a:r>
              <a:rPr b="1" lang="it"/>
              <a:t>At maximum zoom level single audio signal’s samples can be discriminated.</a:t>
            </a:r>
            <a:endParaRPr b="1"/>
          </a:p>
          <a:p>
            <a:pPr indent="0" lvl="0" marL="0" rtl="0" algn="l">
              <a:lnSpc>
                <a:spcPct val="100000"/>
              </a:lnSpc>
              <a:spcBef>
                <a:spcPts val="0"/>
              </a:spcBef>
              <a:spcAft>
                <a:spcPts val="0"/>
              </a:spcAft>
              <a:buSzPts val="1100"/>
              <a:buNone/>
            </a:pPr>
            <a:r>
              <a:rPr lang="it"/>
              <a:t>The more the original and the reconstructed </a:t>
            </a:r>
            <a:r>
              <a:rPr b="1" lang="it"/>
              <a:t>signals</a:t>
            </a:r>
            <a:r>
              <a:rPr lang="it"/>
              <a:t> are </a:t>
            </a:r>
            <a:r>
              <a:rPr b="1" lang="it"/>
              <a:t>overlappable</a:t>
            </a:r>
            <a:r>
              <a:rPr lang="it"/>
              <a:t>, the more the </a:t>
            </a:r>
            <a:r>
              <a:rPr b="1" lang="it"/>
              <a:t>reconstruction</a:t>
            </a:r>
            <a:r>
              <a:rPr lang="it"/>
              <a:t> can be considered </a:t>
            </a:r>
            <a:r>
              <a:rPr b="1" lang="it"/>
              <a:t>accurate</a:t>
            </a:r>
            <a:r>
              <a:rPr lang="it"/>
              <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it"/>
              <a:t>For each audio file a </a:t>
            </a:r>
            <a:r>
              <a:rPr b="1" lang="it"/>
              <a:t>spectrograms</a:t>
            </a:r>
            <a:r>
              <a:rPr lang="it"/>
              <a:t> can be displayed, representing the </a:t>
            </a:r>
            <a:r>
              <a:rPr b="1" lang="it"/>
              <a:t>composition of the audio signal over time</a:t>
            </a:r>
            <a:r>
              <a:rPr lang="it"/>
              <a:t> </a:t>
            </a:r>
            <a:r>
              <a:rPr b="1" lang="it"/>
              <a:t>as a color map</a:t>
            </a:r>
            <a:r>
              <a:rPr lang="it"/>
              <a:t>, where </a:t>
            </a:r>
            <a:r>
              <a:rPr b="1" lang="it"/>
              <a:t>brighter colors</a:t>
            </a:r>
            <a:r>
              <a:rPr lang="it"/>
              <a:t> correspond to </a:t>
            </a:r>
            <a:r>
              <a:rPr b="1" lang="it"/>
              <a:t>greater intensity of the corresponding frequencies</a:t>
            </a:r>
            <a:r>
              <a:rPr lang="it"/>
              <a: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it"/>
              <a:t>Output metrics are </a:t>
            </a:r>
            <a:r>
              <a:rPr b="1" lang="it"/>
              <a:t>calculated on each original and</a:t>
            </a:r>
            <a:r>
              <a:rPr lang="it"/>
              <a:t> </a:t>
            </a:r>
            <a:r>
              <a:rPr b="1" lang="it"/>
              <a:t>reconstructed audio file</a:t>
            </a:r>
            <a:r>
              <a:rPr lang="it"/>
              <a:t>. They can be grouped into </a:t>
            </a:r>
            <a:r>
              <a:rPr b="1" lang="it"/>
              <a:t>two</a:t>
            </a:r>
            <a:r>
              <a:rPr lang="it"/>
              <a:t> </a:t>
            </a:r>
            <a:r>
              <a:rPr b="1" lang="it"/>
              <a:t>categories</a:t>
            </a:r>
            <a:r>
              <a:rPr lang="it"/>
              <a:t>: </a:t>
            </a:r>
            <a:r>
              <a:rPr b="1" lang="it"/>
              <a:t>linear</a:t>
            </a:r>
            <a:r>
              <a:rPr lang="it"/>
              <a:t> metrics, producing a </a:t>
            </a:r>
            <a:r>
              <a:rPr b="1" lang="it"/>
              <a:t>time series for each</a:t>
            </a:r>
            <a:r>
              <a:rPr lang="it"/>
              <a:t> audio </a:t>
            </a:r>
            <a:r>
              <a:rPr b="1" lang="it"/>
              <a:t>file</a:t>
            </a:r>
            <a:r>
              <a:rPr lang="it"/>
              <a:t>, and </a:t>
            </a:r>
            <a:r>
              <a:rPr b="1" lang="it"/>
              <a:t>scalar metrics</a:t>
            </a:r>
            <a:r>
              <a:rPr lang="it"/>
              <a:t>, producing a </a:t>
            </a:r>
            <a:r>
              <a:rPr b="1" lang="it"/>
              <a:t>single</a:t>
            </a:r>
            <a:r>
              <a:rPr lang="it"/>
              <a:t> </a:t>
            </a:r>
            <a:r>
              <a:rPr b="1" lang="it"/>
              <a:t>value for each audio file</a:t>
            </a:r>
            <a:r>
              <a:rPr lang="it"/>
              <a:t>.</a:t>
            </a:r>
            <a:endParaRPr/>
          </a:p>
          <a:p>
            <a:pPr indent="0" lvl="0" marL="0" rtl="0" algn="l">
              <a:lnSpc>
                <a:spcPct val="100000"/>
              </a:lnSpc>
              <a:spcBef>
                <a:spcPts val="0"/>
              </a:spcBef>
              <a:spcAft>
                <a:spcPts val="0"/>
              </a:spcAft>
              <a:buSzPts val="1100"/>
              <a:buNone/>
            </a:pPr>
            <a:r>
              <a:rPr lang="it"/>
              <a:t>The data to be displayed can be customized by clicking on the legend items.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it"/>
              <a:t>The search module allows the user to </a:t>
            </a:r>
            <a:r>
              <a:rPr b="1" lang="it"/>
              <a:t>navigate through the</a:t>
            </a:r>
            <a:r>
              <a:rPr lang="it"/>
              <a:t> </a:t>
            </a:r>
            <a:r>
              <a:rPr b="1" lang="it"/>
              <a:t>list of the elaborations</a:t>
            </a:r>
            <a:r>
              <a:rPr lang="it"/>
              <a:t> or to </a:t>
            </a:r>
            <a:r>
              <a:rPr b="1" lang="it"/>
              <a:t>build</a:t>
            </a:r>
            <a:r>
              <a:rPr lang="it"/>
              <a:t>, </a:t>
            </a:r>
            <a:r>
              <a:rPr b="1" lang="it"/>
              <a:t>save</a:t>
            </a:r>
            <a:r>
              <a:rPr lang="it"/>
              <a:t> and </a:t>
            </a:r>
            <a:r>
              <a:rPr b="1" lang="it"/>
              <a:t>re-execute</a:t>
            </a:r>
            <a:r>
              <a:rPr lang="it"/>
              <a:t> specific </a:t>
            </a:r>
            <a:r>
              <a:rPr b="1" lang="it"/>
              <a:t>queries</a:t>
            </a:r>
            <a:r>
              <a:rPr lang="it"/>
              <a:t>. Queries can be built visually by </a:t>
            </a:r>
            <a:r>
              <a:rPr b="1" lang="it"/>
              <a:t>combining</a:t>
            </a:r>
            <a:r>
              <a:rPr lang="it"/>
              <a:t> multiple </a:t>
            </a:r>
            <a:r>
              <a:rPr b="1" lang="it"/>
              <a:t>conditions using logical operators</a:t>
            </a:r>
            <a:r>
              <a:rPr lang="it"/>
              <a:t>. Each </a:t>
            </a:r>
            <a:r>
              <a:rPr b="1" lang="it"/>
              <a:t>condition</a:t>
            </a:r>
            <a:r>
              <a:rPr lang="it"/>
              <a:t> can be </a:t>
            </a:r>
            <a:r>
              <a:rPr b="1" lang="it"/>
              <a:t>based on any field</a:t>
            </a:r>
            <a:r>
              <a:rPr lang="it"/>
              <a:t> of the elaboration </a:t>
            </a:r>
            <a:r>
              <a:rPr b="1" lang="it"/>
              <a:t>or</a:t>
            </a:r>
            <a:r>
              <a:rPr lang="it"/>
              <a:t> on any </a:t>
            </a:r>
            <a:r>
              <a:rPr b="1" lang="it"/>
              <a:t>setting</a:t>
            </a:r>
            <a:r>
              <a:rPr lang="it"/>
              <a:t> of the referenced algorithms.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it"/>
              <a:t>The most relevant benefits brought to the PLC Testbench tool by this thesis work can be summarized as follows:</a:t>
            </a:r>
            <a:endParaRPr/>
          </a:p>
          <a:p>
            <a:pPr indent="-298450" lvl="0" marL="457200" rtl="0" algn="l">
              <a:lnSpc>
                <a:spcPct val="100000"/>
              </a:lnSpc>
              <a:spcBef>
                <a:spcPts val="0"/>
              </a:spcBef>
              <a:spcAft>
                <a:spcPts val="0"/>
              </a:spcAft>
              <a:buSzPts val="1100"/>
              <a:buChar char="●"/>
            </a:pPr>
            <a:r>
              <a:rPr lang="it"/>
              <a:t>a thorough </a:t>
            </a:r>
            <a:r>
              <a:rPr b="1" lang="it"/>
              <a:t>debug and validation</a:t>
            </a:r>
            <a:r>
              <a:rPr lang="it"/>
              <a:t> of the testbench was carried out during of the project;</a:t>
            </a:r>
            <a:endParaRPr/>
          </a:p>
          <a:p>
            <a:pPr indent="-298450" lvl="0" marL="457200" rtl="0" algn="l">
              <a:lnSpc>
                <a:spcPct val="100000"/>
              </a:lnSpc>
              <a:spcBef>
                <a:spcPts val="0"/>
              </a:spcBef>
              <a:spcAft>
                <a:spcPts val="0"/>
              </a:spcAft>
              <a:buSzPts val="1100"/>
              <a:buChar char="●"/>
            </a:pPr>
            <a:r>
              <a:rPr lang="it"/>
              <a:t>the </a:t>
            </a:r>
            <a:r>
              <a:rPr b="1" lang="it"/>
              <a:t>analysis capabilities</a:t>
            </a:r>
            <a:r>
              <a:rPr lang="it"/>
              <a:t> of the tool have been extended and </a:t>
            </a:r>
            <a:r>
              <a:rPr b="1" lang="it"/>
              <a:t>improved</a:t>
            </a:r>
            <a:r>
              <a:rPr lang="it"/>
              <a:t> </a:t>
            </a:r>
            <a:r>
              <a:rPr b="1" lang="it"/>
              <a:t>in</a:t>
            </a:r>
            <a:r>
              <a:rPr lang="it"/>
              <a:t> terms of </a:t>
            </a:r>
            <a:r>
              <a:rPr b="1" lang="it"/>
              <a:t>quantity and</a:t>
            </a:r>
            <a:r>
              <a:rPr lang="it"/>
              <a:t> </a:t>
            </a:r>
            <a:r>
              <a:rPr b="1" lang="it"/>
              <a:t>quality</a:t>
            </a:r>
            <a:r>
              <a:rPr lang="it"/>
              <a:t> of the information;</a:t>
            </a:r>
            <a:endParaRPr/>
          </a:p>
          <a:p>
            <a:pPr indent="-298450" lvl="0" marL="457200" rtl="0" algn="l">
              <a:lnSpc>
                <a:spcPct val="100000"/>
              </a:lnSpc>
              <a:spcBef>
                <a:spcPts val="0"/>
              </a:spcBef>
              <a:spcAft>
                <a:spcPts val="0"/>
              </a:spcAft>
              <a:buSzPts val="1100"/>
              <a:buChar char="●"/>
            </a:pPr>
            <a:r>
              <a:rPr lang="it"/>
              <a:t>tool </a:t>
            </a:r>
            <a:r>
              <a:rPr b="1" lang="it"/>
              <a:t>installation</a:t>
            </a:r>
            <a:r>
              <a:rPr lang="it"/>
              <a:t> has been made </a:t>
            </a:r>
            <a:r>
              <a:rPr b="1" lang="it"/>
              <a:t>easier</a:t>
            </a:r>
            <a:r>
              <a:rPr lang="it"/>
              <a:t> by hiding the </a:t>
            </a:r>
            <a:r>
              <a:rPr b="1" lang="it"/>
              <a:t>complexity</a:t>
            </a:r>
            <a:r>
              <a:rPr lang="it"/>
              <a:t> </a:t>
            </a:r>
            <a:r>
              <a:rPr b="1" lang="it"/>
              <a:t>in</a:t>
            </a:r>
            <a:r>
              <a:rPr lang="it"/>
              <a:t> the </a:t>
            </a:r>
            <a:r>
              <a:rPr b="1" lang="it"/>
              <a:t>build</a:t>
            </a:r>
            <a:r>
              <a:rPr lang="it"/>
              <a:t> </a:t>
            </a:r>
            <a:r>
              <a:rPr lang="it"/>
              <a:t>process </a:t>
            </a:r>
            <a:r>
              <a:rPr b="1" lang="it"/>
              <a:t>of the </a:t>
            </a:r>
            <a:r>
              <a:rPr b="1" lang="it"/>
              <a:t>docker image</a:t>
            </a:r>
            <a:r>
              <a:rPr lang="it"/>
              <a:t>;</a:t>
            </a:r>
            <a:endParaRPr/>
          </a:p>
          <a:p>
            <a:pPr indent="-298450" lvl="0" marL="457200" rtl="0" algn="l">
              <a:lnSpc>
                <a:spcPct val="100000"/>
              </a:lnSpc>
              <a:spcBef>
                <a:spcPts val="0"/>
              </a:spcBef>
              <a:spcAft>
                <a:spcPts val="0"/>
              </a:spcAft>
              <a:buSzPts val="1100"/>
              <a:buChar char="●"/>
            </a:pPr>
            <a:r>
              <a:rPr lang="it"/>
              <a:t>the </a:t>
            </a:r>
            <a:r>
              <a:rPr b="1" lang="it"/>
              <a:t>application</a:t>
            </a:r>
            <a:r>
              <a:rPr lang="it"/>
              <a:t> has been made </a:t>
            </a:r>
            <a:r>
              <a:rPr b="1" lang="it"/>
              <a:t>more scalable by</a:t>
            </a:r>
            <a:r>
              <a:rPr lang="it"/>
              <a:t> making </a:t>
            </a:r>
            <a:r>
              <a:rPr b="1" lang="it"/>
              <a:t>distributed deployment</a:t>
            </a:r>
            <a:r>
              <a:rPr lang="it"/>
              <a:t> possible;</a:t>
            </a:r>
            <a:endParaRPr/>
          </a:p>
          <a:p>
            <a:pPr indent="-298450" lvl="0" marL="457200" rtl="0" algn="l">
              <a:lnSpc>
                <a:spcPct val="100000"/>
              </a:lnSpc>
              <a:spcBef>
                <a:spcPts val="0"/>
              </a:spcBef>
              <a:spcAft>
                <a:spcPts val="0"/>
              </a:spcAft>
              <a:buSzPts val="1100"/>
              <a:buChar char="●"/>
            </a:pPr>
            <a:r>
              <a:rPr lang="it"/>
              <a:t>the tool </a:t>
            </a:r>
            <a:r>
              <a:rPr b="1" lang="it"/>
              <a:t>can</a:t>
            </a:r>
            <a:r>
              <a:rPr lang="it"/>
              <a:t> now </a:t>
            </a:r>
            <a:r>
              <a:rPr b="1" lang="it"/>
              <a:t>be used</a:t>
            </a:r>
            <a:r>
              <a:rPr lang="it"/>
              <a:t> also </a:t>
            </a:r>
            <a:r>
              <a:rPr b="1" lang="it"/>
              <a:t>by users with no</a:t>
            </a:r>
            <a:r>
              <a:rPr lang="it"/>
              <a:t> </a:t>
            </a:r>
            <a:r>
              <a:rPr b="1" lang="it"/>
              <a:t>expertise in Python programming.</a:t>
            </a:r>
            <a:endParaRPr b="1"/>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it"/>
              <a:t>This slide shows a visual </a:t>
            </a:r>
            <a:r>
              <a:rPr b="1" lang="it"/>
              <a:t>comparison</a:t>
            </a:r>
            <a:r>
              <a:rPr lang="it"/>
              <a:t> </a:t>
            </a:r>
            <a:r>
              <a:rPr b="1" lang="it"/>
              <a:t>of</a:t>
            </a:r>
            <a:r>
              <a:rPr lang="it"/>
              <a:t> how some </a:t>
            </a:r>
            <a:r>
              <a:rPr b="1" lang="it"/>
              <a:t>operations</a:t>
            </a:r>
            <a:r>
              <a:rPr lang="it"/>
              <a:t> </a:t>
            </a:r>
            <a:r>
              <a:rPr lang="it">
                <a:solidFill>
                  <a:schemeClr val="dk1"/>
                </a:solidFill>
              </a:rPr>
              <a:t>are handled </a:t>
            </a:r>
            <a:r>
              <a:rPr b="1" lang="it">
                <a:solidFill>
                  <a:schemeClr val="dk1"/>
                </a:solidFill>
              </a:rPr>
              <a:t>in the web GUI versus</a:t>
            </a:r>
            <a:r>
              <a:rPr lang="it">
                <a:solidFill>
                  <a:schemeClr val="dk1"/>
                </a:solidFill>
              </a:rPr>
              <a:t> how they are carried out</a:t>
            </a:r>
            <a:r>
              <a:rPr lang="it"/>
              <a:t> through </a:t>
            </a:r>
            <a:r>
              <a:rPr b="1" lang="it"/>
              <a:t>the native</a:t>
            </a:r>
            <a:r>
              <a:rPr lang="it"/>
              <a:t> testbench </a:t>
            </a:r>
            <a:r>
              <a:rPr b="1" lang="it"/>
              <a:t>interface</a:t>
            </a:r>
            <a:r>
              <a:rPr lang="it"/>
              <a:t>.</a:t>
            </a:r>
            <a:endParaRPr/>
          </a:p>
          <a:p>
            <a:pPr indent="0" lvl="0" marL="0" rtl="0" algn="l">
              <a:lnSpc>
                <a:spcPct val="100000"/>
              </a:lnSpc>
              <a:spcBef>
                <a:spcPts val="0"/>
              </a:spcBef>
              <a:spcAft>
                <a:spcPts val="0"/>
              </a:spcAft>
              <a:buSzPts val="1100"/>
              <a:buNone/>
            </a:pPr>
            <a:r>
              <a:rPr lang="it"/>
              <a:t>On the left we can see how the </a:t>
            </a:r>
            <a:r>
              <a:rPr b="1" lang="it"/>
              <a:t>GUI</a:t>
            </a:r>
            <a:r>
              <a:rPr lang="it"/>
              <a:t> supports </a:t>
            </a:r>
            <a:r>
              <a:rPr b="1" lang="it"/>
              <a:t>visual</a:t>
            </a:r>
            <a:r>
              <a:rPr lang="it"/>
              <a:t>ly building a queries to find specific elaborations or configuring new ones. On the right, in the </a:t>
            </a:r>
            <a:r>
              <a:rPr b="1" lang="it"/>
              <a:t>native interaction</a:t>
            </a:r>
            <a:r>
              <a:rPr lang="it"/>
              <a:t> the same operations have to be performed </a:t>
            </a:r>
            <a:r>
              <a:rPr b="1" lang="it"/>
              <a:t>at programming level</a:t>
            </a:r>
            <a:r>
              <a:rPr lang="it"/>
              <a: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it"/>
              <a:t>Here the </a:t>
            </a:r>
            <a:r>
              <a:rPr b="1" lang="it"/>
              <a:t>same comparison</a:t>
            </a:r>
            <a:r>
              <a:rPr lang="it"/>
              <a:t> </a:t>
            </a:r>
            <a:r>
              <a:rPr lang="it"/>
              <a:t>Is displayed</a:t>
            </a:r>
            <a:r>
              <a:rPr lang="it"/>
              <a:t> </a:t>
            </a:r>
            <a:r>
              <a:rPr b="1" lang="it"/>
              <a:t>for progress monitoring and </a:t>
            </a:r>
            <a:r>
              <a:rPr b="1" lang="it"/>
              <a:t>result</a:t>
            </a:r>
            <a:r>
              <a:rPr b="1" lang="it"/>
              <a:t> analysis use cases.</a:t>
            </a:r>
            <a:endParaRPr b="1"/>
          </a:p>
          <a:p>
            <a:pPr indent="0" lvl="0" marL="0" rtl="0" algn="l">
              <a:lnSpc>
                <a:spcPct val="100000"/>
              </a:lnSpc>
              <a:spcBef>
                <a:spcPts val="0"/>
              </a:spcBef>
              <a:spcAft>
                <a:spcPts val="0"/>
              </a:spcAft>
              <a:buSzPts val="1100"/>
              <a:buNone/>
            </a:pPr>
            <a:r>
              <a:rPr lang="it"/>
              <a:t>Again the web </a:t>
            </a:r>
            <a:r>
              <a:rPr b="1" lang="it"/>
              <a:t>GUI</a:t>
            </a:r>
            <a:r>
              <a:rPr lang="it"/>
              <a:t> provides a more convenient and effective interaction by </a:t>
            </a:r>
            <a:r>
              <a:rPr lang="it">
                <a:solidFill>
                  <a:schemeClr val="dk1"/>
                </a:solidFill>
              </a:rPr>
              <a:t>presenting </a:t>
            </a:r>
            <a:r>
              <a:rPr b="1" lang="it">
                <a:solidFill>
                  <a:schemeClr val="dk1"/>
                </a:solidFill>
              </a:rPr>
              <a:t>output information</a:t>
            </a:r>
            <a:r>
              <a:rPr lang="it">
                <a:solidFill>
                  <a:schemeClr val="dk1"/>
                </a:solidFill>
              </a:rPr>
              <a:t> in a </a:t>
            </a:r>
            <a:r>
              <a:rPr b="1" lang="it">
                <a:solidFill>
                  <a:schemeClr val="dk1"/>
                </a:solidFill>
              </a:rPr>
              <a:t>more detailed and integrated </a:t>
            </a:r>
            <a:r>
              <a:rPr lang="it">
                <a:solidFill>
                  <a:schemeClr val="dk1"/>
                </a:solidFill>
              </a:rPr>
              <a:t>way.</a:t>
            </a:r>
            <a:r>
              <a:rPr lang="it"/>
              <a:t> For exanple </a:t>
            </a:r>
            <a:r>
              <a:rPr lang="it">
                <a:solidFill>
                  <a:schemeClr val="dk1"/>
                </a:solidFill>
              </a:rPr>
              <a:t>only in the GUI</a:t>
            </a:r>
            <a:r>
              <a:rPr lang="it"/>
              <a:t> the </a:t>
            </a:r>
            <a:r>
              <a:rPr b="1" lang="it"/>
              <a:t>hierarchical structure of the elaboration</a:t>
            </a:r>
            <a:r>
              <a:rPr lang="it"/>
              <a:t> can be recognized and the </a:t>
            </a:r>
            <a:r>
              <a:rPr b="1" lang="it"/>
              <a:t>lost packet regions</a:t>
            </a:r>
            <a:r>
              <a:rPr lang="it"/>
              <a:t> are </a:t>
            </a:r>
            <a:r>
              <a:rPr b="1" lang="it"/>
              <a:t>overlapped to</a:t>
            </a:r>
            <a:r>
              <a:rPr lang="it"/>
              <a:t> </a:t>
            </a:r>
            <a:r>
              <a:rPr b="1" lang="it"/>
              <a:t>waveforms</a:t>
            </a:r>
            <a:r>
              <a:rPr lang="it"/>
              <a: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it"/>
              <a:t>Despite</a:t>
            </a:r>
            <a:r>
              <a:rPr lang="it"/>
              <a:t> being </a:t>
            </a:r>
            <a:r>
              <a:rPr b="1" lang="it"/>
              <a:t>fully operational and exposing all the</a:t>
            </a:r>
            <a:r>
              <a:rPr lang="it"/>
              <a:t> current </a:t>
            </a:r>
            <a:r>
              <a:rPr b="1" lang="it"/>
              <a:t>functions of</a:t>
            </a:r>
            <a:r>
              <a:rPr lang="it"/>
              <a:t> the underlying </a:t>
            </a:r>
            <a:r>
              <a:rPr b="1" lang="it"/>
              <a:t>PLC Testbench</a:t>
            </a:r>
            <a:r>
              <a:rPr lang="it"/>
              <a:t>, the web GUI still has a lot of </a:t>
            </a:r>
            <a:r>
              <a:rPr b="1" lang="it"/>
              <a:t>room for improvement</a:t>
            </a:r>
            <a:r>
              <a:rPr lang="it"/>
              <a:t>.</a:t>
            </a:r>
            <a:endParaRPr/>
          </a:p>
          <a:p>
            <a:pPr indent="0" lvl="0" marL="0" rtl="0" algn="l">
              <a:lnSpc>
                <a:spcPct val="100000"/>
              </a:lnSpc>
              <a:spcBef>
                <a:spcPts val="0"/>
              </a:spcBef>
              <a:spcAft>
                <a:spcPts val="0"/>
              </a:spcAft>
              <a:buSzPts val="1100"/>
              <a:buNone/>
            </a:pPr>
            <a:r>
              <a:rPr lang="it"/>
              <a:t>In this slide I tried to provide some indications on </a:t>
            </a:r>
            <a:r>
              <a:rPr b="1" lang="it"/>
              <a:t>possible future enhancement areas</a:t>
            </a:r>
            <a:r>
              <a:rPr lang="it"/>
              <a:t>, like:</a:t>
            </a:r>
            <a:endParaRPr/>
          </a:p>
          <a:p>
            <a:pPr indent="-298450" lvl="0" marL="457200" rtl="0" algn="l">
              <a:lnSpc>
                <a:spcPct val="100000"/>
              </a:lnSpc>
              <a:spcBef>
                <a:spcPts val="0"/>
              </a:spcBef>
              <a:spcAft>
                <a:spcPts val="0"/>
              </a:spcAft>
              <a:buSzPts val="1100"/>
              <a:buChar char="●"/>
            </a:pPr>
            <a:r>
              <a:rPr lang="it"/>
              <a:t>Extensive validation with users;</a:t>
            </a:r>
            <a:endParaRPr/>
          </a:p>
          <a:p>
            <a:pPr indent="-298450" lvl="0" marL="457200" rtl="0" algn="l">
              <a:lnSpc>
                <a:spcPct val="100000"/>
              </a:lnSpc>
              <a:spcBef>
                <a:spcPts val="0"/>
              </a:spcBef>
              <a:spcAft>
                <a:spcPts val="0"/>
              </a:spcAft>
              <a:buSzPts val="1100"/>
              <a:buChar char="●"/>
            </a:pPr>
            <a:r>
              <a:rPr lang="it"/>
              <a:t>Support for additionals audio formats;</a:t>
            </a:r>
            <a:endParaRPr/>
          </a:p>
          <a:p>
            <a:pPr indent="-298450" lvl="0" marL="457200" rtl="0" algn="l">
              <a:lnSpc>
                <a:spcPct val="100000"/>
              </a:lnSpc>
              <a:spcBef>
                <a:spcPts val="0"/>
              </a:spcBef>
              <a:spcAft>
                <a:spcPts val="0"/>
              </a:spcAft>
              <a:buSzPts val="1100"/>
              <a:buChar char="●"/>
            </a:pPr>
            <a:r>
              <a:rPr lang="it"/>
              <a:t>Exposing logs;</a:t>
            </a:r>
            <a:endParaRPr/>
          </a:p>
          <a:p>
            <a:pPr indent="-298450" lvl="0" marL="457200" rtl="0" algn="l">
              <a:lnSpc>
                <a:spcPct val="100000"/>
              </a:lnSpc>
              <a:spcBef>
                <a:spcPts val="0"/>
              </a:spcBef>
              <a:spcAft>
                <a:spcPts val="0"/>
              </a:spcAft>
              <a:buSzPts val="1100"/>
              <a:buChar char="●"/>
            </a:pPr>
            <a:r>
              <a:rPr lang="it"/>
              <a:t>Search functions on output results;</a:t>
            </a:r>
            <a:endParaRPr/>
          </a:p>
          <a:p>
            <a:pPr indent="-298450" lvl="0" marL="457200" rtl="0" algn="l">
              <a:lnSpc>
                <a:spcPct val="100000"/>
              </a:lnSpc>
              <a:spcBef>
                <a:spcPts val="0"/>
              </a:spcBef>
              <a:spcAft>
                <a:spcPts val="0"/>
              </a:spcAft>
              <a:buSzPts val="1100"/>
              <a:buChar char="●"/>
            </a:pPr>
            <a:r>
              <a:rPr lang="it"/>
              <a:t>Management of UI Themes;</a:t>
            </a:r>
            <a:endParaRPr/>
          </a:p>
          <a:p>
            <a:pPr indent="-298450" lvl="0" marL="457200" rtl="0" algn="l">
              <a:lnSpc>
                <a:spcPct val="100000"/>
              </a:lnSpc>
              <a:spcBef>
                <a:spcPts val="0"/>
              </a:spcBef>
              <a:spcAft>
                <a:spcPts val="0"/>
              </a:spcAft>
              <a:buSzPts val="1100"/>
              <a:buChar char="●"/>
            </a:pPr>
            <a:r>
              <a:rPr lang="it"/>
              <a:t>Support for additional languages;</a:t>
            </a:r>
            <a:endParaRPr/>
          </a:p>
          <a:p>
            <a:pPr indent="-298450" lvl="0" marL="457200" rtl="0" algn="l">
              <a:lnSpc>
                <a:spcPct val="100000"/>
              </a:lnSpc>
              <a:spcBef>
                <a:spcPts val="0"/>
              </a:spcBef>
              <a:spcAft>
                <a:spcPts val="0"/>
              </a:spcAft>
              <a:buSzPts val="1100"/>
              <a:buChar char="●"/>
            </a:pPr>
            <a:r>
              <a:rPr lang="it"/>
              <a:t>User collaboration use cases;</a:t>
            </a:r>
            <a:endParaRPr/>
          </a:p>
          <a:p>
            <a:pPr indent="-298450" lvl="0" marL="457200" rtl="0" algn="l">
              <a:lnSpc>
                <a:spcPct val="100000"/>
              </a:lnSpc>
              <a:spcBef>
                <a:spcPts val="0"/>
              </a:spcBef>
              <a:spcAft>
                <a:spcPts val="0"/>
              </a:spcAft>
              <a:buSzPts val="1100"/>
              <a:buChar char="●"/>
            </a:pPr>
            <a:r>
              <a:rPr lang="it"/>
              <a:t>Additional authentication &amp; authorization methods;</a:t>
            </a:r>
            <a:endParaRPr/>
          </a:p>
          <a:p>
            <a:pPr indent="-298450" lvl="0" marL="457200" rtl="0" algn="l">
              <a:lnSpc>
                <a:spcPct val="100000"/>
              </a:lnSpc>
              <a:spcBef>
                <a:spcPts val="0"/>
              </a:spcBef>
              <a:spcAft>
                <a:spcPts val="0"/>
              </a:spcAft>
              <a:buSzPts val="1100"/>
              <a:buChar char="●"/>
            </a:pPr>
            <a:r>
              <a:rPr lang="it"/>
              <a:t>Data export.</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it"/>
              <a:t>Finally this slide summarizes the major achievements of this thesis work by highlighting the most critical limitations of the native PLC Testbench's interface and how they were addressed and overcome in the web GUI.</a:t>
            </a:r>
            <a:endParaRPr/>
          </a:p>
          <a:p>
            <a:pPr indent="0" lvl="0" marL="0" rtl="0" algn="l">
              <a:lnSpc>
                <a:spcPct val="100000"/>
              </a:lnSpc>
              <a:spcBef>
                <a:spcPts val="0"/>
              </a:spcBef>
              <a:spcAft>
                <a:spcPts val="0"/>
              </a:spcAft>
              <a:buSzPts val="1100"/>
              <a:buNone/>
            </a:pPr>
            <a:r>
              <a:rPr lang="it"/>
              <a:t>For example:</a:t>
            </a:r>
            <a:endParaRPr/>
          </a:p>
          <a:p>
            <a:pPr indent="-298450" lvl="0" marL="457200" rtl="0" algn="l">
              <a:lnSpc>
                <a:spcPct val="100000"/>
              </a:lnSpc>
              <a:spcBef>
                <a:spcPts val="0"/>
              </a:spcBef>
              <a:spcAft>
                <a:spcPts val="0"/>
              </a:spcAft>
              <a:buSzPts val="1100"/>
              <a:buChar char="●"/>
            </a:pPr>
            <a:r>
              <a:rPr b="1" lang="it"/>
              <a:t>limited and raw output</a:t>
            </a:r>
            <a:r>
              <a:rPr lang="it"/>
              <a:t> has been </a:t>
            </a:r>
            <a:r>
              <a:rPr b="1" lang="it"/>
              <a:t>replaced by</a:t>
            </a:r>
            <a:r>
              <a:rPr lang="it"/>
              <a:t> a </a:t>
            </a:r>
            <a:r>
              <a:rPr b="1" lang="it"/>
              <a:t>sophisticated dashboard</a:t>
            </a:r>
            <a:r>
              <a:rPr lang="it"/>
              <a:t> where information is highly integrated;</a:t>
            </a:r>
            <a:endParaRPr/>
          </a:p>
          <a:p>
            <a:pPr indent="-298450" lvl="0" marL="457200" rtl="0" algn="l">
              <a:lnSpc>
                <a:spcPct val="100000"/>
              </a:lnSpc>
              <a:spcBef>
                <a:spcPts val="0"/>
              </a:spcBef>
              <a:spcAft>
                <a:spcPts val="0"/>
              </a:spcAft>
              <a:buSzPts val="1100"/>
              <a:buChar char="●"/>
            </a:pPr>
            <a:r>
              <a:rPr b="1" lang="it"/>
              <a:t>from</a:t>
            </a:r>
            <a:r>
              <a:rPr lang="it"/>
              <a:t> the </a:t>
            </a:r>
            <a:r>
              <a:rPr b="1" lang="it"/>
              <a:t>programming level</a:t>
            </a:r>
            <a:r>
              <a:rPr lang="it"/>
              <a:t> the </a:t>
            </a:r>
            <a:r>
              <a:rPr b="1" lang="it"/>
              <a:t>interaction</a:t>
            </a:r>
            <a:r>
              <a:rPr lang="it"/>
              <a:t> has been turned </a:t>
            </a:r>
            <a:r>
              <a:rPr b="1" lang="it"/>
              <a:t>into graphical</a:t>
            </a:r>
            <a:r>
              <a:rPr lang="it"/>
              <a:t>;</a:t>
            </a:r>
            <a:endParaRPr/>
          </a:p>
          <a:p>
            <a:pPr indent="-298450" lvl="0" marL="457200" rtl="0" algn="l">
              <a:lnSpc>
                <a:spcPct val="100000"/>
              </a:lnSpc>
              <a:spcBef>
                <a:spcPts val="0"/>
              </a:spcBef>
              <a:spcAft>
                <a:spcPts val="0"/>
              </a:spcAft>
              <a:buSzPts val="1100"/>
              <a:buChar char="●"/>
            </a:pPr>
            <a:r>
              <a:rPr b="1" lang="it"/>
              <a:t>installation complexity</a:t>
            </a:r>
            <a:r>
              <a:rPr lang="it"/>
              <a:t> has been completely </a:t>
            </a:r>
            <a:r>
              <a:rPr b="1" lang="it"/>
              <a:t>hidden</a:t>
            </a:r>
            <a:r>
              <a:rPr lang="it"/>
              <a:t>.</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it"/>
              <a:t>The </a:t>
            </a:r>
            <a:r>
              <a:rPr b="1" lang="it"/>
              <a:t>results</a:t>
            </a:r>
            <a:r>
              <a:rPr lang="it"/>
              <a:t> of this thesis work are </a:t>
            </a:r>
            <a:r>
              <a:rPr b="1" lang="it"/>
              <a:t>publicly available</a:t>
            </a:r>
            <a:r>
              <a:rPr lang="it"/>
              <a:t> in the form of </a:t>
            </a:r>
            <a:r>
              <a:rPr b="1" lang="it"/>
              <a:t>source code at</a:t>
            </a:r>
            <a:r>
              <a:rPr lang="it"/>
              <a:t> the </a:t>
            </a:r>
            <a:r>
              <a:rPr b="1" lang="it"/>
              <a:t>GitHub</a:t>
            </a:r>
            <a:r>
              <a:rPr lang="it"/>
              <a:t> URL mentioned in the slide </a:t>
            </a:r>
            <a:r>
              <a:rPr b="1" lang="it"/>
              <a:t>or</a:t>
            </a:r>
            <a:r>
              <a:rPr lang="it"/>
              <a:t> as a </a:t>
            </a:r>
            <a:r>
              <a:rPr b="1" lang="it"/>
              <a:t>pre-built docker image</a:t>
            </a:r>
            <a:r>
              <a:rPr lang="it"/>
              <a:t> at the indicated DockerHub URL.</a:t>
            </a:r>
            <a:endParaRPr/>
          </a:p>
          <a:p>
            <a:pPr indent="0" lvl="0" marL="0" rtl="0" algn="l">
              <a:lnSpc>
                <a:spcPct val="100000"/>
              </a:lnSpc>
              <a:spcBef>
                <a:spcPts val="0"/>
              </a:spcBef>
              <a:spcAft>
                <a:spcPts val="0"/>
              </a:spcAft>
              <a:buSzPts val="1100"/>
              <a:buNone/>
            </a:pPr>
            <a:r>
              <a:rPr lang="it"/>
              <a:t>A </a:t>
            </a:r>
            <a:r>
              <a:rPr b="1" lang="it"/>
              <a:t>paper</a:t>
            </a:r>
            <a:r>
              <a:rPr lang="it"/>
              <a:t> about the jointed work of Luca Vignati and me for the respective Thesis was </a:t>
            </a:r>
            <a:r>
              <a:rPr b="1" lang="it"/>
              <a:t>presented</a:t>
            </a:r>
            <a:r>
              <a:rPr b="1" lang="it">
                <a:solidFill>
                  <a:schemeClr val="dk1"/>
                </a:solidFill>
              </a:rPr>
              <a:t> at the 4th International</a:t>
            </a:r>
            <a:r>
              <a:rPr lang="it">
                <a:solidFill>
                  <a:schemeClr val="dk1"/>
                </a:solidFill>
              </a:rPr>
              <a:t> </a:t>
            </a:r>
            <a:r>
              <a:rPr b="1" lang="it">
                <a:solidFill>
                  <a:schemeClr val="dk1"/>
                </a:solidFill>
              </a:rPr>
              <a:t>Symposium on the Internet of Sounds</a:t>
            </a:r>
            <a:r>
              <a:rPr lang="it">
                <a:solidFill>
                  <a:schemeClr val="dk1"/>
                </a:solidFill>
              </a:rPr>
              <a:t>, held in Pisa on the 26-27th of October 2023 and will soon be available in the proceedings of the conference.</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it"/>
              <a:t>The </a:t>
            </a:r>
            <a:r>
              <a:rPr b="1" lang="it"/>
              <a:t>context</a:t>
            </a:r>
            <a:r>
              <a:rPr lang="it"/>
              <a:t> in which the idea of this thesis was born is the </a:t>
            </a:r>
            <a:r>
              <a:rPr b="1" lang="it"/>
              <a:t>PLC Testbench</a:t>
            </a:r>
            <a:r>
              <a:rPr lang="it"/>
              <a:t>, which is a tool to compare the effectiveness of different Packet-Loss-Concealment algorithms.</a:t>
            </a:r>
            <a:endParaRPr/>
          </a:p>
          <a:p>
            <a:pPr indent="0" lvl="0" marL="0" rtl="0" algn="l">
              <a:lnSpc>
                <a:spcPct val="100000"/>
              </a:lnSpc>
              <a:spcBef>
                <a:spcPts val="0"/>
              </a:spcBef>
              <a:spcAft>
                <a:spcPts val="0"/>
              </a:spcAft>
              <a:buSzPts val="1100"/>
              <a:buNone/>
            </a:pPr>
            <a:r>
              <a:rPr b="1" lang="it"/>
              <a:t>PLC algorithms</a:t>
            </a:r>
            <a:r>
              <a:rPr lang="it"/>
              <a:t> try to </a:t>
            </a:r>
            <a:r>
              <a:rPr b="1" lang="it"/>
              <a:t>make packet loss</a:t>
            </a:r>
            <a:r>
              <a:rPr lang="it"/>
              <a:t> in audio streams </a:t>
            </a:r>
            <a:r>
              <a:rPr b="1" lang="it"/>
              <a:t>unperceivable</a:t>
            </a:r>
            <a:r>
              <a:rPr lang="it"/>
              <a:t> by </a:t>
            </a:r>
            <a:r>
              <a:rPr lang="it">
                <a:solidFill>
                  <a:schemeClr val="dk1"/>
                </a:solidFill>
              </a:rPr>
              <a:t>reconstructing the lost portions of the signal</a:t>
            </a:r>
            <a:r>
              <a:rPr lang="it"/>
              <a:t> to </a:t>
            </a:r>
            <a:r>
              <a:rPr b="1" lang="it"/>
              <a:t>provide acceptable quality</a:t>
            </a:r>
            <a:r>
              <a:rPr lang="it"/>
              <a:t> even </a:t>
            </a:r>
            <a:r>
              <a:rPr b="1" lang="it"/>
              <a:t>on lossy</a:t>
            </a:r>
            <a:r>
              <a:rPr lang="it"/>
              <a:t> </a:t>
            </a:r>
            <a:r>
              <a:rPr b="1" lang="it"/>
              <a:t>connections</a:t>
            </a:r>
            <a:r>
              <a:rPr lang="it"/>
              <a: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it"/>
              <a:t>The </a:t>
            </a:r>
            <a:r>
              <a:rPr b="1" lang="it"/>
              <a:t>biggest problems</a:t>
            </a:r>
            <a:r>
              <a:rPr lang="it"/>
              <a:t> with the PLC Testbench were that:</a:t>
            </a:r>
            <a:endParaRPr/>
          </a:p>
          <a:p>
            <a:pPr indent="-298450" lvl="0" marL="457200" rtl="0" algn="l">
              <a:lnSpc>
                <a:spcPct val="100000"/>
              </a:lnSpc>
              <a:spcBef>
                <a:spcPts val="0"/>
              </a:spcBef>
              <a:spcAft>
                <a:spcPts val="0"/>
              </a:spcAft>
              <a:buSzPts val="1100"/>
              <a:buChar char="●"/>
            </a:pPr>
            <a:r>
              <a:rPr lang="it"/>
              <a:t>the only </a:t>
            </a:r>
            <a:r>
              <a:rPr b="1" lang="it"/>
              <a:t>way to interact with the tool</a:t>
            </a:r>
            <a:r>
              <a:rPr lang="it"/>
              <a:t> was </a:t>
            </a:r>
            <a:r>
              <a:rPr b="1" lang="it"/>
              <a:t>by</a:t>
            </a:r>
            <a:r>
              <a:rPr lang="it"/>
              <a:t> </a:t>
            </a:r>
            <a:r>
              <a:rPr lang="it"/>
              <a:t>directly</a:t>
            </a:r>
            <a:r>
              <a:rPr lang="it"/>
              <a:t> </a:t>
            </a:r>
            <a:r>
              <a:rPr b="1" lang="it"/>
              <a:t>editing</a:t>
            </a:r>
            <a:r>
              <a:rPr lang="it"/>
              <a:t> and executing the </a:t>
            </a:r>
            <a:r>
              <a:rPr b="1" lang="it"/>
              <a:t>code</a:t>
            </a:r>
            <a:r>
              <a:rPr lang="it"/>
              <a:t> in an IDE;</a:t>
            </a:r>
            <a:endParaRPr/>
          </a:p>
          <a:p>
            <a:pPr indent="-298450" lvl="0" marL="457200" rtl="0" algn="l">
              <a:lnSpc>
                <a:spcPct val="100000"/>
              </a:lnSpc>
              <a:spcBef>
                <a:spcPts val="0"/>
              </a:spcBef>
              <a:spcAft>
                <a:spcPts val="0"/>
              </a:spcAft>
              <a:buSzPts val="1100"/>
              <a:buChar char="●"/>
            </a:pPr>
            <a:r>
              <a:rPr lang="it">
                <a:solidFill>
                  <a:schemeClr val="dk1"/>
                </a:solidFill>
              </a:rPr>
              <a:t>the </a:t>
            </a:r>
            <a:r>
              <a:rPr b="1" lang="it">
                <a:solidFill>
                  <a:schemeClr val="dk1"/>
                </a:solidFill>
              </a:rPr>
              <a:t>analysis</a:t>
            </a:r>
            <a:r>
              <a:rPr lang="it">
                <a:solidFill>
                  <a:schemeClr val="dk1"/>
                </a:solidFill>
              </a:rPr>
              <a:t> of the outputs was a bit </a:t>
            </a:r>
            <a:r>
              <a:rPr b="1" lang="it">
                <a:solidFill>
                  <a:schemeClr val="dk1"/>
                </a:solidFill>
              </a:rPr>
              <a:t>cumbersome</a:t>
            </a:r>
            <a:r>
              <a:rPr lang="it">
                <a:solidFill>
                  <a:schemeClr val="dk1"/>
                </a:solidFill>
              </a:rPr>
              <a:t> </a:t>
            </a:r>
            <a:r>
              <a:rPr b="1" lang="it">
                <a:solidFill>
                  <a:schemeClr val="dk1"/>
                </a:solidFill>
              </a:rPr>
              <a:t>and inefficient</a:t>
            </a:r>
            <a:r>
              <a:rPr lang="it">
                <a:solidFill>
                  <a:schemeClr val="dk1"/>
                </a:solidFill>
              </a:rPr>
              <a:t> because </a:t>
            </a:r>
            <a:r>
              <a:rPr lang="it"/>
              <a:t>the output </a:t>
            </a:r>
            <a:r>
              <a:rPr b="1" lang="it"/>
              <a:t>information</a:t>
            </a:r>
            <a:r>
              <a:rPr lang="it"/>
              <a:t> was </a:t>
            </a:r>
            <a:r>
              <a:rPr b="1" lang="it"/>
              <a:t>not integrated</a:t>
            </a:r>
            <a:r>
              <a:rPr lang="it"/>
              <a: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it"/>
              <a:t>The development of a </a:t>
            </a:r>
            <a:r>
              <a:rPr b="1" lang="it"/>
              <a:t>Graphical User Interface</a:t>
            </a:r>
            <a:r>
              <a:rPr lang="it"/>
              <a:t> was seen </a:t>
            </a:r>
            <a:r>
              <a:rPr b="1" lang="it"/>
              <a:t>as a solution</a:t>
            </a:r>
            <a:r>
              <a:rPr lang="it"/>
              <a:t> to these problems.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it"/>
              <a:t>During the conference </a:t>
            </a:r>
            <a:r>
              <a:rPr b="1" lang="it"/>
              <a:t>in Pisa</a:t>
            </a:r>
            <a:r>
              <a:rPr lang="it"/>
              <a:t> the software was </a:t>
            </a:r>
            <a:r>
              <a:rPr b="1" lang="it"/>
              <a:t>presented to</a:t>
            </a:r>
            <a:r>
              <a:rPr lang="it"/>
              <a:t> a </a:t>
            </a:r>
            <a:r>
              <a:rPr b="1" lang="it"/>
              <a:t>team of experts</a:t>
            </a:r>
            <a:r>
              <a:rPr lang="it"/>
              <a:t> and got a </a:t>
            </a:r>
            <a:r>
              <a:rPr b="1" lang="it"/>
              <a:t>very positive feedback</a:t>
            </a:r>
            <a:r>
              <a:rPr lang="it"/>
              <a:t>.</a:t>
            </a:r>
            <a:endParaRPr/>
          </a:p>
          <a:p>
            <a:pPr indent="0" lvl="0" marL="0" rtl="0" algn="l">
              <a:lnSpc>
                <a:spcPct val="100000"/>
              </a:lnSpc>
              <a:spcBef>
                <a:spcPts val="0"/>
              </a:spcBef>
              <a:spcAft>
                <a:spcPts val="0"/>
              </a:spcAft>
              <a:buSzPts val="1100"/>
              <a:buNone/>
            </a:pPr>
            <a:r>
              <a:rPr lang="it"/>
              <a:t>At the end of the conference Vignati and me had the great honor to be prized with the </a:t>
            </a:r>
            <a:r>
              <a:rPr b="1" lang="it"/>
              <a:t>“Best Demo Award”</a:t>
            </a:r>
            <a:r>
              <a:rPr lang="it"/>
              <a: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it"/>
              <a:t>Thank</a:t>
            </a:r>
            <a:r>
              <a:rPr lang="it"/>
              <a:t> you so much for your attention.</a:t>
            </a:r>
            <a:endParaRPr/>
          </a:p>
          <a:p>
            <a:pPr indent="0" lvl="0" marL="0" rtl="0" algn="l">
              <a:lnSpc>
                <a:spcPct val="100000"/>
              </a:lnSpc>
              <a:spcBef>
                <a:spcPts val="0"/>
              </a:spcBef>
              <a:spcAft>
                <a:spcPts val="0"/>
              </a:spcAft>
              <a:buSzPts val="1100"/>
              <a:buNone/>
            </a:pPr>
            <a:r>
              <a:rPr lang="it"/>
              <a:t>Now I am at your disposal in case </a:t>
            </a:r>
            <a:r>
              <a:rPr lang="it"/>
              <a:t>there</a:t>
            </a:r>
            <a:r>
              <a:rPr lang="it"/>
              <a:t> are any </a:t>
            </a:r>
            <a:r>
              <a:rPr b="1" lang="it"/>
              <a:t>questions</a:t>
            </a:r>
            <a:r>
              <a:rPr lang="it"/>
              <a: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it"/>
              <a:t>The </a:t>
            </a:r>
            <a:r>
              <a:rPr b="1" lang="it"/>
              <a:t>purpose</a:t>
            </a:r>
            <a:r>
              <a:rPr lang="it"/>
              <a:t> of this thesis work was </a:t>
            </a:r>
            <a:r>
              <a:rPr lang="it">
                <a:solidFill>
                  <a:schemeClr val="dk1"/>
                </a:solidFill>
              </a:rPr>
              <a:t>therefore </a:t>
            </a:r>
            <a:r>
              <a:rPr b="1" lang="it"/>
              <a:t>developing a GUI</a:t>
            </a:r>
            <a:r>
              <a:rPr lang="it"/>
              <a:t> for the PLC Testbench to support the qualitative and quantitative comparison of PLC algorithms by </a:t>
            </a:r>
            <a:r>
              <a:rPr b="1" lang="it"/>
              <a:t>making the interaction</a:t>
            </a:r>
            <a:r>
              <a:rPr lang="it"/>
              <a:t> with the tool </a:t>
            </a:r>
            <a:r>
              <a:rPr b="1" lang="it">
                <a:solidFill>
                  <a:schemeClr val="dk1"/>
                </a:solidFill>
              </a:rPr>
              <a:t>easy</a:t>
            </a:r>
            <a:r>
              <a:rPr lang="it">
                <a:solidFill>
                  <a:schemeClr val="dk1"/>
                </a:solidFill>
              </a:rPr>
              <a:t>, </a:t>
            </a:r>
            <a:r>
              <a:rPr b="1" lang="it">
                <a:solidFill>
                  <a:schemeClr val="dk1"/>
                </a:solidFill>
              </a:rPr>
              <a:t>effective</a:t>
            </a:r>
            <a:r>
              <a:rPr lang="it">
                <a:solidFill>
                  <a:schemeClr val="dk1"/>
                </a:solidFill>
              </a:rPr>
              <a:t>, and </a:t>
            </a:r>
            <a:r>
              <a:rPr b="1" lang="it">
                <a:solidFill>
                  <a:schemeClr val="dk1"/>
                </a:solidFill>
              </a:rPr>
              <a:t>efficient</a:t>
            </a:r>
            <a:r>
              <a:rPr lang="it"/>
              <a:t>.</a:t>
            </a:r>
            <a:endParaRPr/>
          </a:p>
          <a:p>
            <a:pPr indent="0" lvl="0" marL="0" rtl="0" algn="l">
              <a:lnSpc>
                <a:spcPct val="100000"/>
              </a:lnSpc>
              <a:spcBef>
                <a:spcPts val="0"/>
              </a:spcBef>
              <a:spcAft>
                <a:spcPts val="0"/>
              </a:spcAft>
              <a:buSzPts val="1100"/>
              <a:buNone/>
            </a:pPr>
            <a:r>
              <a:rPr b="1" lang="it"/>
              <a:t>Qualitative comparison</a:t>
            </a:r>
            <a:r>
              <a:rPr lang="it"/>
              <a:t> mainly consists in visually </a:t>
            </a:r>
            <a:r>
              <a:rPr b="1" lang="it"/>
              <a:t>comparing waveforms and spectrograms</a:t>
            </a:r>
            <a:r>
              <a:rPr lang="it"/>
              <a:t>, and in </a:t>
            </a:r>
            <a:r>
              <a:rPr b="1" lang="it"/>
              <a:t>listening to</a:t>
            </a:r>
            <a:r>
              <a:rPr lang="it"/>
              <a:t> portions of the original and reconstructed </a:t>
            </a:r>
            <a:r>
              <a:rPr b="1" lang="it"/>
              <a:t>audio</a:t>
            </a:r>
            <a:r>
              <a:rPr lang="it"/>
              <a:t> </a:t>
            </a:r>
            <a:r>
              <a:rPr b="1" lang="it"/>
              <a:t>files</a:t>
            </a:r>
            <a:r>
              <a:rPr lang="it"/>
              <a:t>.</a:t>
            </a:r>
            <a:endParaRPr/>
          </a:p>
          <a:p>
            <a:pPr indent="0" lvl="0" marL="0" rtl="0" algn="l">
              <a:lnSpc>
                <a:spcPct val="100000"/>
              </a:lnSpc>
              <a:spcBef>
                <a:spcPts val="0"/>
              </a:spcBef>
              <a:spcAft>
                <a:spcPts val="0"/>
              </a:spcAft>
              <a:buSzPts val="1100"/>
              <a:buNone/>
            </a:pPr>
            <a:r>
              <a:rPr b="1" lang="it"/>
              <a:t>Quantitative comparison</a:t>
            </a:r>
            <a:r>
              <a:rPr lang="it"/>
              <a:t> is essentially </a:t>
            </a:r>
            <a:r>
              <a:rPr b="1" lang="it"/>
              <a:t>based on</a:t>
            </a:r>
            <a:r>
              <a:rPr lang="it"/>
              <a:t> the figures from the </a:t>
            </a:r>
            <a:r>
              <a:rPr b="1" lang="it"/>
              <a:t>metrics</a:t>
            </a:r>
            <a:r>
              <a:rPr lang="it"/>
              <a:t> calculated by the program on each audio file.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it"/>
              <a:t>From a methodological perspective, it was decided to adopt an </a:t>
            </a:r>
            <a:r>
              <a:rPr b="1" lang="it"/>
              <a:t>iterative agile development process based on Kanban</a:t>
            </a:r>
            <a:r>
              <a:rPr lang="it"/>
              <a:t> because of its </a:t>
            </a:r>
            <a:r>
              <a:rPr b="1" lang="it"/>
              <a:t>simplicity</a:t>
            </a:r>
            <a:r>
              <a:rPr lang="it"/>
              <a:t> and </a:t>
            </a:r>
            <a:r>
              <a:rPr b="1" lang="it"/>
              <a:t>flexibility</a:t>
            </a:r>
            <a:r>
              <a:rPr lang="it"/>
              <a:t>.</a:t>
            </a:r>
            <a:endParaRPr/>
          </a:p>
          <a:p>
            <a:pPr indent="0" lvl="0" marL="0" rtl="0" algn="l">
              <a:lnSpc>
                <a:spcPct val="100000"/>
              </a:lnSpc>
              <a:spcBef>
                <a:spcPts val="0"/>
              </a:spcBef>
              <a:spcAft>
                <a:spcPts val="0"/>
              </a:spcAft>
              <a:buClr>
                <a:schemeClr val="dk1"/>
              </a:buClr>
              <a:buSzPts val="1100"/>
              <a:buFont typeface="Arial"/>
              <a:buNone/>
            </a:pPr>
            <a:r>
              <a:rPr lang="it"/>
              <a:t>The process essentially consisted of </a:t>
            </a:r>
            <a:r>
              <a:rPr b="1" lang="it"/>
              <a:t>short cycles of design, develop and testing</a:t>
            </a:r>
            <a:r>
              <a:rPr lang="it"/>
              <a:t> phases.</a:t>
            </a:r>
            <a:endParaRPr/>
          </a:p>
          <a:p>
            <a:pPr indent="0" lvl="0" marL="0" rtl="0" algn="l">
              <a:lnSpc>
                <a:spcPct val="100000"/>
              </a:lnSpc>
              <a:spcBef>
                <a:spcPts val="0"/>
              </a:spcBef>
              <a:spcAft>
                <a:spcPts val="0"/>
              </a:spcAft>
              <a:buSzPts val="1100"/>
              <a:buNone/>
            </a:pPr>
            <a:r>
              <a:rPr lang="it"/>
              <a:t>The </a:t>
            </a:r>
            <a:r>
              <a:rPr b="1" lang="it"/>
              <a:t>limited duration of the iterations</a:t>
            </a:r>
            <a:r>
              <a:rPr lang="it"/>
              <a:t> allowed keeping the focus on </a:t>
            </a:r>
            <a:r>
              <a:rPr b="1" lang="it"/>
              <a:t>small and clear objectives</a:t>
            </a:r>
            <a:r>
              <a:rPr lang="it"/>
              <a:t> and getting </a:t>
            </a:r>
            <a:r>
              <a:rPr b="1" lang="it"/>
              <a:t>fast feedback</a:t>
            </a:r>
            <a:r>
              <a:rPr lang="it"/>
              <a:t>, thus </a:t>
            </a:r>
            <a:r>
              <a:rPr b="1" lang="it"/>
              <a:t>minimizing</a:t>
            </a:r>
            <a:r>
              <a:rPr lang="it"/>
              <a:t> the risk of wasting time developing </a:t>
            </a:r>
            <a:r>
              <a:rPr b="1" lang="it"/>
              <a:t>useless functions</a:t>
            </a:r>
            <a:r>
              <a:rPr lang="it"/>
              <a: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it"/>
              <a:t>From a technological perspective it was decided to </a:t>
            </a:r>
            <a:r>
              <a:rPr b="1" lang="it"/>
              <a:t>implement</a:t>
            </a:r>
            <a:r>
              <a:rPr lang="it"/>
              <a:t> the PLC Testbench’s GUI </a:t>
            </a:r>
            <a:r>
              <a:rPr b="1" lang="it"/>
              <a:t>through a Web</a:t>
            </a:r>
            <a:r>
              <a:rPr lang="it"/>
              <a:t> </a:t>
            </a:r>
            <a:r>
              <a:rPr b="1" lang="it"/>
              <a:t>application</a:t>
            </a:r>
            <a:r>
              <a:rPr lang="it"/>
              <a:t>, because of </a:t>
            </a:r>
            <a:r>
              <a:rPr lang="it">
                <a:solidFill>
                  <a:schemeClr val="dk1"/>
                </a:solidFill>
              </a:rPr>
              <a:t>the </a:t>
            </a:r>
            <a:r>
              <a:rPr b="1" lang="it">
                <a:solidFill>
                  <a:schemeClr val="dk1"/>
                </a:solidFill>
              </a:rPr>
              <a:t>advantages</a:t>
            </a:r>
            <a:r>
              <a:rPr lang="it">
                <a:solidFill>
                  <a:schemeClr val="dk1"/>
                </a:solidFill>
              </a:rPr>
              <a:t> offered in terms of </a:t>
            </a:r>
            <a:r>
              <a:rPr b="1" lang="it">
                <a:solidFill>
                  <a:schemeClr val="dk1"/>
                </a:solidFill>
              </a:rPr>
              <a:t>ease of distribution</a:t>
            </a:r>
            <a:r>
              <a:rPr lang="it">
                <a:solidFill>
                  <a:schemeClr val="dk1"/>
                </a:solidFill>
              </a:rPr>
              <a:t>, </a:t>
            </a:r>
            <a:r>
              <a:rPr b="1" lang="it">
                <a:solidFill>
                  <a:schemeClr val="dk1"/>
                </a:solidFill>
              </a:rPr>
              <a:t>scalability</a:t>
            </a:r>
            <a:r>
              <a:rPr lang="it">
                <a:solidFill>
                  <a:schemeClr val="dk1"/>
                </a:solidFill>
              </a:rPr>
              <a:t> and </a:t>
            </a:r>
            <a:r>
              <a:rPr b="1" lang="it">
                <a:solidFill>
                  <a:schemeClr val="dk1"/>
                </a:solidFill>
              </a:rPr>
              <a:t>accessibility</a:t>
            </a:r>
            <a:r>
              <a:rPr lang="it">
                <a:solidFill>
                  <a:schemeClr val="dk1"/>
                </a:solidFill>
              </a:rPr>
              <a:t>.</a:t>
            </a:r>
            <a:endParaRPr/>
          </a:p>
          <a:p>
            <a:pPr indent="0" lvl="0" marL="0" rtl="0" algn="l">
              <a:lnSpc>
                <a:spcPct val="100000"/>
              </a:lnSpc>
              <a:spcBef>
                <a:spcPts val="0"/>
              </a:spcBef>
              <a:spcAft>
                <a:spcPts val="0"/>
              </a:spcAft>
              <a:buSzPts val="1100"/>
              <a:buNone/>
            </a:pPr>
            <a:r>
              <a:rPr lang="it"/>
              <a:t>From an architectural point of view the web application was split into </a:t>
            </a:r>
            <a:r>
              <a:rPr b="1" lang="it"/>
              <a:t>2 layers</a:t>
            </a:r>
            <a:r>
              <a:rPr lang="it"/>
              <a:t>: a </a:t>
            </a:r>
            <a:r>
              <a:rPr b="1" lang="it"/>
              <a:t>frontend</a:t>
            </a:r>
            <a:r>
              <a:rPr lang="it"/>
              <a:t> developed in JavaScript and based on React framework, and a </a:t>
            </a:r>
            <a:r>
              <a:rPr b="1" lang="it"/>
              <a:t>backend</a:t>
            </a:r>
            <a:r>
              <a:rPr lang="it"/>
              <a:t>, developed in Python with the help of the Flask framework.</a:t>
            </a:r>
            <a:endParaRPr/>
          </a:p>
          <a:p>
            <a:pPr indent="0" lvl="0" marL="0" rtl="0" algn="l">
              <a:lnSpc>
                <a:spcPct val="100000"/>
              </a:lnSpc>
              <a:spcBef>
                <a:spcPts val="0"/>
              </a:spcBef>
              <a:spcAft>
                <a:spcPts val="0"/>
              </a:spcAft>
              <a:buSzPts val="1100"/>
              <a:buNone/>
            </a:pPr>
            <a:r>
              <a:rPr b="1" lang="it"/>
              <a:t>Bundling and distribution</a:t>
            </a:r>
            <a:r>
              <a:rPr lang="it"/>
              <a:t> were addressed </a:t>
            </a:r>
            <a:r>
              <a:rPr b="1" lang="it"/>
              <a:t>by</a:t>
            </a:r>
            <a:r>
              <a:rPr lang="it"/>
              <a:t> </a:t>
            </a:r>
            <a:r>
              <a:rPr b="1" lang="it"/>
              <a:t>containerizing</a:t>
            </a:r>
            <a:r>
              <a:rPr lang="it"/>
              <a:t> the application </a:t>
            </a:r>
            <a:r>
              <a:rPr b="1" lang="it"/>
              <a:t>as a Docker image</a:t>
            </a:r>
            <a:r>
              <a:rPr lang="it"/>
              <a:t>, while for </a:t>
            </a:r>
            <a:r>
              <a:rPr b="1" lang="it"/>
              <a:t>build and deploy</a:t>
            </a:r>
            <a:r>
              <a:rPr lang="it"/>
              <a:t> I leveraged the </a:t>
            </a:r>
            <a:r>
              <a:rPr b="1" lang="it"/>
              <a:t>pipelines as code</a:t>
            </a:r>
            <a:r>
              <a:rPr lang="it"/>
              <a:t> solution offered by Circle CI’s cloud platform.</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it"/>
              <a:t>Now time has come to have a look at the application interface.</a:t>
            </a:r>
            <a:endParaRPr/>
          </a:p>
          <a:p>
            <a:pPr indent="0" lvl="0" marL="0" rtl="0" algn="l">
              <a:lnSpc>
                <a:spcPct val="100000"/>
              </a:lnSpc>
              <a:spcBef>
                <a:spcPts val="0"/>
              </a:spcBef>
              <a:spcAft>
                <a:spcPts val="0"/>
              </a:spcAft>
              <a:buSzPts val="1100"/>
              <a:buNone/>
            </a:pPr>
            <a:r>
              <a:rPr lang="it"/>
              <a:t>This is the </a:t>
            </a:r>
            <a:r>
              <a:rPr b="1" lang="it"/>
              <a:t>landing page</a:t>
            </a:r>
            <a:r>
              <a:rPr lang="it"/>
              <a:t> which addresses </a:t>
            </a:r>
            <a:r>
              <a:rPr b="1" lang="it"/>
              <a:t>two</a:t>
            </a:r>
            <a:r>
              <a:rPr lang="it"/>
              <a:t> main </a:t>
            </a:r>
            <a:r>
              <a:rPr b="1" lang="it"/>
              <a:t>purposes</a:t>
            </a:r>
            <a:r>
              <a:rPr lang="it"/>
              <a:t>. The first one is helping the user to </a:t>
            </a:r>
            <a:r>
              <a:rPr b="1" lang="it"/>
              <a:t>develop</a:t>
            </a:r>
            <a:r>
              <a:rPr lang="it"/>
              <a:t> a </a:t>
            </a:r>
            <a:r>
              <a:rPr b="1" lang="it"/>
              <a:t>proper mental model of the software.</a:t>
            </a:r>
            <a:r>
              <a:rPr lang="it"/>
              <a:t> To obtain this, a short </a:t>
            </a:r>
            <a:r>
              <a:rPr b="1" lang="it"/>
              <a:t>help page</a:t>
            </a:r>
            <a:r>
              <a:rPr lang="it"/>
              <a:t> about PLC-related concepts and what the application can do is displayed on the left. The second objective of this page is putting the user in condition to </a:t>
            </a:r>
            <a:r>
              <a:rPr b="1" lang="it"/>
              <a:t>start using the testbench immediately.</a:t>
            </a:r>
            <a:r>
              <a:rPr lang="it"/>
              <a:t> To achieve this, a list of the </a:t>
            </a:r>
            <a:r>
              <a:rPr b="1" lang="it"/>
              <a:t>most relevant operations</a:t>
            </a:r>
            <a:r>
              <a:rPr lang="it"/>
              <a:t> supported by the application is displayed </a:t>
            </a:r>
            <a:r>
              <a:rPr b="1" lang="it"/>
              <a:t>on the right</a:t>
            </a:r>
            <a:r>
              <a:rPr lang="it"/>
              <a:t>, with a </a:t>
            </a:r>
            <a:r>
              <a:rPr b="1" lang="it"/>
              <a:t>direct entry point</a:t>
            </a:r>
            <a:r>
              <a:rPr lang="it"/>
              <a:t> to the functions.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it"/>
              <a:t>This </a:t>
            </a:r>
            <a:r>
              <a:rPr b="1" lang="it"/>
              <a:t>screen</a:t>
            </a:r>
            <a:r>
              <a:rPr lang="it"/>
              <a:t> instead is intended </a:t>
            </a:r>
            <a:r>
              <a:rPr b="1" lang="it"/>
              <a:t>to guide the user</a:t>
            </a:r>
            <a:r>
              <a:rPr lang="it"/>
              <a:t> through the collection of the input data </a:t>
            </a:r>
            <a:r>
              <a:rPr b="1" lang="it"/>
              <a:t>to configure an elaboration</a:t>
            </a:r>
            <a:r>
              <a:rPr lang="it"/>
              <a:t>. Design in this case was focused on </a:t>
            </a:r>
            <a:r>
              <a:rPr lang="it"/>
              <a:t>three targets</a:t>
            </a:r>
            <a:r>
              <a:rPr lang="it"/>
              <a:t>:</a:t>
            </a:r>
            <a:endParaRPr/>
          </a:p>
          <a:p>
            <a:pPr indent="-298450" lvl="0" marL="457200" rtl="0" algn="l">
              <a:lnSpc>
                <a:spcPct val="100000"/>
              </a:lnSpc>
              <a:spcBef>
                <a:spcPts val="0"/>
              </a:spcBef>
              <a:spcAft>
                <a:spcPts val="0"/>
              </a:spcAft>
              <a:buSzPts val="1100"/>
              <a:buChar char="●"/>
            </a:pPr>
            <a:r>
              <a:rPr b="1" lang="it"/>
              <a:t>fast and effective interaction</a:t>
            </a:r>
            <a:r>
              <a:rPr lang="it"/>
              <a:t>: </a:t>
            </a:r>
            <a:r>
              <a:rPr lang="it">
                <a:solidFill>
                  <a:schemeClr val="dk1"/>
                </a:solidFill>
              </a:rPr>
              <a:t>pursued by providing </a:t>
            </a:r>
            <a:r>
              <a:rPr b="1" lang="it">
                <a:solidFill>
                  <a:schemeClr val="dk1"/>
                </a:solidFill>
              </a:rPr>
              <a:t>sensibile defaults for</a:t>
            </a:r>
            <a:r>
              <a:rPr lang="it">
                <a:solidFill>
                  <a:schemeClr val="dk1"/>
                </a:solidFill>
              </a:rPr>
              <a:t> the </a:t>
            </a:r>
            <a:r>
              <a:rPr b="1" lang="it">
                <a:solidFill>
                  <a:schemeClr val="dk1"/>
                </a:solidFill>
              </a:rPr>
              <a:t>settings</a:t>
            </a:r>
            <a:r>
              <a:rPr lang="it">
                <a:solidFill>
                  <a:schemeClr val="dk1"/>
                </a:solidFill>
              </a:rPr>
              <a:t> and </a:t>
            </a:r>
            <a:r>
              <a:rPr b="1" lang="it">
                <a:solidFill>
                  <a:schemeClr val="dk1"/>
                </a:solidFill>
              </a:rPr>
              <a:t>keyboard</a:t>
            </a:r>
            <a:r>
              <a:rPr lang="it">
                <a:solidFill>
                  <a:schemeClr val="dk1"/>
                </a:solidFill>
              </a:rPr>
              <a:t> </a:t>
            </a:r>
            <a:r>
              <a:rPr b="1" lang="it">
                <a:solidFill>
                  <a:schemeClr val="dk1"/>
                </a:solidFill>
              </a:rPr>
              <a:t>shortcuts</a:t>
            </a:r>
            <a:r>
              <a:rPr lang="it">
                <a:solidFill>
                  <a:schemeClr val="dk1"/>
                </a:solidFill>
              </a:rPr>
              <a:t>;</a:t>
            </a:r>
            <a:endParaRPr/>
          </a:p>
          <a:p>
            <a:pPr indent="-298450" lvl="0" marL="457200" rtl="0" algn="l">
              <a:lnSpc>
                <a:spcPct val="100000"/>
              </a:lnSpc>
              <a:spcBef>
                <a:spcPts val="0"/>
              </a:spcBef>
              <a:spcAft>
                <a:spcPts val="0"/>
              </a:spcAft>
              <a:buSzPts val="1100"/>
              <a:buChar char="●"/>
            </a:pPr>
            <a:r>
              <a:rPr b="1" lang="it"/>
              <a:t>clarity</a:t>
            </a:r>
            <a:r>
              <a:rPr lang="it"/>
              <a:t>: pursued by </a:t>
            </a:r>
            <a:r>
              <a:rPr lang="it">
                <a:solidFill>
                  <a:schemeClr val="dk1"/>
                </a:solidFill>
              </a:rPr>
              <a:t>splitting the configuration process into multiple </a:t>
            </a:r>
            <a:r>
              <a:rPr b="1" lang="it">
                <a:solidFill>
                  <a:schemeClr val="dk1"/>
                </a:solidFill>
              </a:rPr>
              <a:t>sequential steps</a:t>
            </a:r>
            <a:r>
              <a:rPr lang="it">
                <a:solidFill>
                  <a:schemeClr val="dk1"/>
                </a:solidFill>
              </a:rPr>
              <a:t>, each focused on a single aspect;</a:t>
            </a:r>
            <a:endParaRPr/>
          </a:p>
          <a:p>
            <a:pPr indent="-298450" lvl="0" marL="457200" rtl="0" algn="l">
              <a:lnSpc>
                <a:spcPct val="100000"/>
              </a:lnSpc>
              <a:spcBef>
                <a:spcPts val="0"/>
              </a:spcBef>
              <a:spcAft>
                <a:spcPts val="0"/>
              </a:spcAft>
              <a:buSzPts val="1100"/>
              <a:buChar char="●"/>
            </a:pPr>
            <a:r>
              <a:rPr b="1" lang="it"/>
              <a:t>adaptability</a:t>
            </a:r>
            <a:r>
              <a:rPr lang="it"/>
              <a:t>: </a:t>
            </a:r>
            <a:r>
              <a:rPr lang="it">
                <a:solidFill>
                  <a:schemeClr val="dk1"/>
                </a:solidFill>
              </a:rPr>
              <a:t>achieved </a:t>
            </a:r>
            <a:r>
              <a:rPr b="1" lang="it">
                <a:solidFill>
                  <a:schemeClr val="dk1"/>
                </a:solidFill>
              </a:rPr>
              <a:t>by</a:t>
            </a:r>
            <a:r>
              <a:rPr lang="it">
                <a:solidFill>
                  <a:schemeClr val="dk1"/>
                </a:solidFill>
              </a:rPr>
              <a:t> implementing </a:t>
            </a:r>
            <a:r>
              <a:rPr b="1" lang="it">
                <a:solidFill>
                  <a:schemeClr val="dk1"/>
                </a:solidFill>
              </a:rPr>
              <a:t>dynamic discovery of</a:t>
            </a:r>
            <a:r>
              <a:rPr lang="it">
                <a:solidFill>
                  <a:schemeClr val="dk1"/>
                </a:solidFill>
              </a:rPr>
              <a:t> the available </a:t>
            </a:r>
            <a:r>
              <a:rPr b="1" lang="it">
                <a:solidFill>
                  <a:schemeClr val="dk1"/>
                </a:solidFill>
              </a:rPr>
              <a:t>algorithms and</a:t>
            </a:r>
            <a:r>
              <a:rPr lang="it">
                <a:solidFill>
                  <a:schemeClr val="dk1"/>
                </a:solidFill>
              </a:rPr>
              <a:t> their </a:t>
            </a:r>
            <a:r>
              <a:rPr b="1" lang="it">
                <a:solidFill>
                  <a:schemeClr val="dk1"/>
                </a:solidFill>
              </a:rPr>
              <a:t>settings</a:t>
            </a:r>
            <a:r>
              <a:rPr lang="it">
                <a:solidFill>
                  <a:schemeClr val="dk1"/>
                </a:solidFill>
              </a:rPr>
              <a:t>, thus</a:t>
            </a:r>
            <a:r>
              <a:rPr lang="it"/>
              <a:t> supporting testbench extensions without requiring any change to the code.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it"/>
              <a:t>A PLC Testbench </a:t>
            </a:r>
            <a:r>
              <a:rPr b="1" lang="it"/>
              <a:t>elaboration</a:t>
            </a:r>
            <a:r>
              <a:rPr lang="it"/>
              <a:t> can be represented </a:t>
            </a:r>
            <a:r>
              <a:rPr b="1" lang="it"/>
              <a:t>as a forest of trees,</a:t>
            </a:r>
            <a:r>
              <a:rPr lang="it"/>
              <a:t> where each tree corresponds to the processing of a single input file.</a:t>
            </a:r>
            <a:endParaRPr/>
          </a:p>
          <a:p>
            <a:pPr indent="0" lvl="0" marL="0" rtl="0" algn="l">
              <a:lnSpc>
                <a:spcPct val="100000"/>
              </a:lnSpc>
              <a:spcBef>
                <a:spcPts val="0"/>
              </a:spcBef>
              <a:spcAft>
                <a:spcPts val="0"/>
              </a:spcAft>
              <a:buSzPts val="1100"/>
              <a:buNone/>
            </a:pPr>
            <a:r>
              <a:rPr lang="it"/>
              <a:t>Since an elaboration can in some cases </a:t>
            </a:r>
            <a:r>
              <a:rPr lang="it">
                <a:solidFill>
                  <a:schemeClr val="dk1"/>
                </a:solidFill>
              </a:rPr>
              <a:t>take </a:t>
            </a:r>
            <a:r>
              <a:rPr lang="it"/>
              <a:t>a considerable amount of time, having the </a:t>
            </a:r>
            <a:r>
              <a:rPr b="1" lang="it"/>
              <a:t>possibility to monitor progress</a:t>
            </a:r>
            <a:r>
              <a:rPr lang="it"/>
              <a:t> was </a:t>
            </a:r>
            <a:r>
              <a:rPr b="1" lang="it"/>
              <a:t>essential</a:t>
            </a:r>
            <a:r>
              <a:rPr lang="it"/>
              <a:t>.</a:t>
            </a:r>
            <a:endParaRPr/>
          </a:p>
          <a:p>
            <a:pPr indent="0" lvl="0" marL="0" rtl="0" algn="l">
              <a:lnSpc>
                <a:spcPct val="100000"/>
              </a:lnSpc>
              <a:spcBef>
                <a:spcPts val="0"/>
              </a:spcBef>
              <a:spcAft>
                <a:spcPts val="0"/>
              </a:spcAft>
              <a:buSzPts val="1100"/>
              <a:buNone/>
            </a:pPr>
            <a:r>
              <a:rPr lang="it"/>
              <a:t>Being the </a:t>
            </a:r>
            <a:r>
              <a:rPr b="1" lang="it"/>
              <a:t>structure</a:t>
            </a:r>
            <a:r>
              <a:rPr lang="it"/>
              <a:t> of the elaboration </a:t>
            </a:r>
            <a:r>
              <a:rPr b="1" lang="it"/>
              <a:t>identical for all the</a:t>
            </a:r>
            <a:r>
              <a:rPr lang="it"/>
              <a:t> </a:t>
            </a:r>
            <a:r>
              <a:rPr b="1" lang="it"/>
              <a:t>input files</a:t>
            </a:r>
            <a:r>
              <a:rPr lang="it"/>
              <a:t> it was decided to display </a:t>
            </a:r>
            <a:r>
              <a:rPr lang="it">
                <a:solidFill>
                  <a:schemeClr val="dk1"/>
                </a:solidFill>
              </a:rPr>
              <a:t>progress</a:t>
            </a:r>
            <a:r>
              <a:rPr lang="it"/>
              <a:t> at two different levels of detail: </a:t>
            </a:r>
            <a:r>
              <a:rPr b="1" lang="it"/>
              <a:t>overall progress</a:t>
            </a:r>
            <a:r>
              <a:rPr lang="it"/>
              <a:t> and </a:t>
            </a:r>
            <a:r>
              <a:rPr b="1" lang="it"/>
              <a:t>progress within a</a:t>
            </a:r>
            <a:r>
              <a:rPr lang="it"/>
              <a:t> </a:t>
            </a:r>
            <a:r>
              <a:rPr b="1" lang="it"/>
              <a:t>single file</a:t>
            </a:r>
            <a:r>
              <a:rPr lang="it"/>
              <a:t> processing. The </a:t>
            </a:r>
            <a:r>
              <a:rPr b="1" lang="it"/>
              <a:t>settings</a:t>
            </a:r>
            <a:r>
              <a:rPr lang="it"/>
              <a:t> of each elaboration step can be inspected by </a:t>
            </a:r>
            <a:r>
              <a:rPr b="1" lang="it"/>
              <a:t>placing the mouse pointer over</a:t>
            </a:r>
            <a:r>
              <a:rPr lang="it"/>
              <a:t> the corresponding </a:t>
            </a:r>
            <a:r>
              <a:rPr b="1" lang="it"/>
              <a:t>node</a:t>
            </a:r>
            <a:r>
              <a:rPr lang="it"/>
              <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it"/>
              <a:t>In the analysis module the </a:t>
            </a:r>
            <a:r>
              <a:rPr b="1" lang="it"/>
              <a:t>waveforms of all the versions of a</a:t>
            </a:r>
            <a:r>
              <a:rPr lang="it"/>
              <a:t> given </a:t>
            </a:r>
            <a:r>
              <a:rPr b="1" lang="it"/>
              <a:t>input file</a:t>
            </a:r>
            <a:r>
              <a:rPr lang="it"/>
              <a:t> are </a:t>
            </a:r>
            <a:r>
              <a:rPr b="1" lang="it"/>
              <a:t>displayed on the same chart</a:t>
            </a:r>
            <a:r>
              <a:rPr lang="it"/>
              <a:t>, </a:t>
            </a:r>
            <a:r>
              <a:rPr b="1" lang="it"/>
              <a:t>together with the lost packets’ regions.</a:t>
            </a:r>
            <a:endParaRPr b="1"/>
          </a:p>
          <a:p>
            <a:pPr indent="0" lvl="0" marL="0" rtl="0" algn="l">
              <a:lnSpc>
                <a:spcPct val="100000"/>
              </a:lnSpc>
              <a:spcBef>
                <a:spcPts val="0"/>
              </a:spcBef>
              <a:spcAft>
                <a:spcPts val="0"/>
              </a:spcAft>
              <a:buClr>
                <a:schemeClr val="dk1"/>
              </a:buClr>
              <a:buSzPts val="1100"/>
              <a:buFont typeface="Arial"/>
              <a:buNone/>
            </a:pPr>
            <a:r>
              <a:rPr lang="it"/>
              <a:t>Each </a:t>
            </a:r>
            <a:r>
              <a:rPr b="1" lang="it"/>
              <a:t>waveform</a:t>
            </a:r>
            <a:r>
              <a:rPr lang="it"/>
              <a:t> can be </a:t>
            </a:r>
            <a:r>
              <a:rPr b="1" lang="it"/>
              <a:t>shown or hidden</a:t>
            </a:r>
            <a:r>
              <a:rPr lang="it"/>
              <a:t> by activating or deactivating the corresponding checkbox in the selected audio files dropdown.</a:t>
            </a:r>
            <a:endParaRPr/>
          </a:p>
          <a:p>
            <a:pPr indent="0" lvl="0" marL="0" rtl="0" algn="l">
              <a:lnSpc>
                <a:spcPct val="100000"/>
              </a:lnSpc>
              <a:spcBef>
                <a:spcPts val="0"/>
              </a:spcBef>
              <a:spcAft>
                <a:spcPts val="0"/>
              </a:spcAft>
              <a:buClr>
                <a:schemeClr val="dk1"/>
              </a:buClr>
              <a:buSzPts val="1100"/>
              <a:buFont typeface="Arial"/>
              <a:buNone/>
            </a:pPr>
            <a:r>
              <a:rPr lang="it"/>
              <a:t>Each </a:t>
            </a:r>
            <a:r>
              <a:rPr b="1" lang="it"/>
              <a:t>audio file</a:t>
            </a:r>
            <a:r>
              <a:rPr lang="it"/>
              <a:t> can be </a:t>
            </a:r>
            <a:r>
              <a:rPr b="1" lang="it"/>
              <a:t>played</a:t>
            </a:r>
            <a:r>
              <a:rPr lang="it"/>
              <a:t> by the playback controls and bar below the waveforms chart, </a:t>
            </a:r>
            <a:r>
              <a:rPr b="1" lang="it"/>
              <a:t>to evaluate</a:t>
            </a:r>
            <a:r>
              <a:rPr lang="it"/>
              <a:t> the </a:t>
            </a:r>
            <a:r>
              <a:rPr b="1" lang="it"/>
              <a:t>perceived</a:t>
            </a:r>
            <a:r>
              <a:rPr lang="it"/>
              <a:t> </a:t>
            </a:r>
            <a:r>
              <a:rPr b="1" lang="it"/>
              <a:t>quality of the reconstruction.</a:t>
            </a:r>
            <a:endParaRPr b="1"/>
          </a:p>
          <a:p>
            <a:pPr indent="0" lvl="0" marL="0" rtl="0" algn="l">
              <a:lnSpc>
                <a:spcPct val="100000"/>
              </a:lnSpc>
              <a:spcBef>
                <a:spcPts val="0"/>
              </a:spcBef>
              <a:spcAft>
                <a:spcPts val="0"/>
              </a:spcAft>
              <a:buClr>
                <a:schemeClr val="dk1"/>
              </a:buClr>
              <a:buSzPts val="1100"/>
              <a:buFont typeface="Arial"/>
              <a:buNone/>
            </a:pPr>
            <a:r>
              <a:rPr lang="it"/>
              <a:t>By dragging the mouse pointer over the chart it is </a:t>
            </a:r>
            <a:r>
              <a:rPr b="1" lang="it"/>
              <a:t>possible to</a:t>
            </a:r>
            <a:r>
              <a:rPr lang="it"/>
              <a:t> </a:t>
            </a:r>
            <a:r>
              <a:rPr b="1" lang="it"/>
              <a:t>zoom-in </a:t>
            </a:r>
            <a:r>
              <a:rPr lang="it"/>
              <a:t>any portion of the file. The zoom operation can be repeated </a:t>
            </a:r>
            <a:r>
              <a:rPr b="1" lang="it"/>
              <a:t>until the desired level of detail is reached</a:t>
            </a:r>
            <a:r>
              <a:rPr lang="it"/>
              <a: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6" name="Google Shape;16;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7" name="Google Shape;17;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niversity Of Trento"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0" name="Google Shape;20;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 name="Google Shape;23;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8" name="Google Shape;28;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 name="Google Shape;32;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5" name="Google Shape;35;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9" name="Google Shape;39;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0"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3" name="Google Shape;43;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5" name="Google Shape;45;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grpSp>
        <p:nvGrpSpPr>
          <p:cNvPr id="9" name="Google Shape;9;p1"/>
          <p:cNvGrpSpPr/>
          <p:nvPr/>
        </p:nvGrpSpPr>
        <p:grpSpPr>
          <a:xfrm>
            <a:off x="0" y="250559"/>
            <a:ext cx="9144000" cy="1026044"/>
            <a:chOff x="0" y="250559"/>
            <a:chExt cx="9144000" cy="1026044"/>
          </a:xfrm>
        </p:grpSpPr>
        <p:pic>
          <p:nvPicPr>
            <p:cNvPr id="10" name="Google Shape;10;p1"/>
            <p:cNvPicPr preferRelativeResize="0"/>
            <p:nvPr/>
          </p:nvPicPr>
          <p:blipFill rotWithShape="1">
            <a:blip r:embed="rId1">
              <a:alphaModFix/>
            </a:blip>
            <a:srcRect b="0" l="0" r="0" t="0"/>
            <a:stretch/>
          </p:blipFill>
          <p:spPr>
            <a:xfrm>
              <a:off x="406474" y="250559"/>
              <a:ext cx="1472975" cy="456900"/>
            </a:xfrm>
            <a:prstGeom prst="rect">
              <a:avLst/>
            </a:prstGeom>
            <a:noFill/>
            <a:ln>
              <a:noFill/>
            </a:ln>
          </p:spPr>
        </p:pic>
        <p:sp>
          <p:nvSpPr>
            <p:cNvPr id="11" name="Google Shape;11;p1"/>
            <p:cNvSpPr/>
            <p:nvPr/>
          </p:nvSpPr>
          <p:spPr>
            <a:xfrm>
              <a:off x="0" y="797798"/>
              <a:ext cx="9144000" cy="134400"/>
            </a:xfrm>
            <a:prstGeom prst="rect">
              <a:avLst/>
            </a:prstGeom>
            <a:solidFill>
              <a:srgbClr val="A01625"/>
            </a:solidFill>
            <a:ln cap="flat" cmpd="sng" w="9525">
              <a:solidFill>
                <a:srgbClr val="A0162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1"/>
            <p:cNvSpPr/>
            <p:nvPr/>
          </p:nvSpPr>
          <p:spPr>
            <a:xfrm>
              <a:off x="0" y="932203"/>
              <a:ext cx="9144000" cy="344400"/>
            </a:xfrm>
            <a:prstGeom prst="rect">
              <a:avLst/>
            </a:prstGeom>
            <a:solidFill>
              <a:srgbClr val="CD1230"/>
            </a:solidFill>
            <a:ln cap="flat" cmpd="sng" w="9525">
              <a:solidFill>
                <a:srgbClr val="CD123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1"/>
            <p:cNvSpPr/>
            <p:nvPr/>
          </p:nvSpPr>
          <p:spPr>
            <a:xfrm rot="10800000">
              <a:off x="581525" y="790965"/>
              <a:ext cx="94200" cy="56400"/>
            </a:xfrm>
            <a:prstGeom prst="triangle">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26.png"/><Relationship Id="rId5" Type="http://schemas.openxmlformats.org/officeDocument/2006/relationships/image" Target="../media/image28.png"/><Relationship Id="rId6"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2.jpg"/><Relationship Id="rId4" Type="http://schemas.openxmlformats.org/officeDocument/2006/relationships/image" Target="../media/image33.png"/><Relationship Id="rId5" Type="http://schemas.openxmlformats.org/officeDocument/2006/relationships/image" Target="../media/image31.png"/><Relationship Id="rId6"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7.jp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jp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9.png"/><Relationship Id="rId7"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0" y="3051758"/>
            <a:ext cx="9144000" cy="961200"/>
          </a:xfrm>
          <a:prstGeom prst="rect">
            <a:avLst/>
          </a:prstGeom>
          <a:solidFill>
            <a:srgbClr val="999999"/>
          </a:solidFill>
          <a:ln>
            <a:noFill/>
          </a:ln>
        </p:spPr>
        <p:txBody>
          <a:bodyPr anchorCtr="0" anchor="b" bIns="91425" lIns="91425" spcFirstLastPara="1" rIns="91425" wrap="square" tIns="91425">
            <a:spAutoFit/>
          </a:bodyPr>
          <a:lstStyle/>
          <a:p>
            <a:pPr indent="0" lvl="0" marL="0" rtl="0" algn="ctr">
              <a:lnSpc>
                <a:spcPct val="100000"/>
              </a:lnSpc>
              <a:spcBef>
                <a:spcPts val="0"/>
              </a:spcBef>
              <a:spcAft>
                <a:spcPts val="0"/>
              </a:spcAft>
              <a:buSzPts val="5200"/>
              <a:buNone/>
            </a:pPr>
            <a:r>
              <a:rPr b="1" lang="it" sz="2522" cap="small">
                <a:solidFill>
                  <a:srgbClr val="FFFFFF"/>
                </a:solidFill>
              </a:rPr>
              <a:t>a web graphical user interface for the</a:t>
            </a:r>
            <a:endParaRPr b="1" sz="2122" cap="small">
              <a:solidFill>
                <a:srgbClr val="FFFFFF"/>
              </a:solidFill>
            </a:endParaRPr>
          </a:p>
          <a:p>
            <a:pPr indent="0" lvl="0" marL="0" rtl="0" algn="ctr">
              <a:lnSpc>
                <a:spcPct val="100000"/>
              </a:lnSpc>
              <a:spcBef>
                <a:spcPts val="0"/>
              </a:spcBef>
              <a:spcAft>
                <a:spcPts val="0"/>
              </a:spcAft>
              <a:buSzPts val="5200"/>
              <a:buNone/>
            </a:pPr>
            <a:r>
              <a:rPr b="1" lang="it" sz="2522" cap="small">
                <a:solidFill>
                  <a:srgbClr val="FFFFFF"/>
                </a:solidFill>
              </a:rPr>
              <a:t>packet-loss-concealment testbench tool</a:t>
            </a:r>
            <a:endParaRPr>
              <a:solidFill>
                <a:srgbClr val="FFFFFF"/>
              </a:solidFill>
            </a:endParaRPr>
          </a:p>
        </p:txBody>
      </p:sp>
      <p:sp>
        <p:nvSpPr>
          <p:cNvPr id="60" name="Google Shape;60;p13"/>
          <p:cNvSpPr/>
          <p:nvPr/>
        </p:nvSpPr>
        <p:spPr>
          <a:xfrm>
            <a:off x="-10350" y="4087417"/>
            <a:ext cx="9154500" cy="8313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61" name="Google Shape;61;p13"/>
          <p:cNvGraphicFramePr/>
          <p:nvPr/>
        </p:nvGraphicFramePr>
        <p:xfrm>
          <a:off x="0" y="4121066"/>
          <a:ext cx="3000000" cy="3000000"/>
        </p:xfrm>
        <a:graphic>
          <a:graphicData uri="http://schemas.openxmlformats.org/drawingml/2006/table">
            <a:tbl>
              <a:tblPr>
                <a:noFill/>
                <a:tableStyleId>{3575F4BC-B005-4F16-9AF5-7B2B139E57C4}</a:tableStyleId>
              </a:tblPr>
              <a:tblGrid>
                <a:gridCol w="3048000"/>
                <a:gridCol w="3037525"/>
                <a:gridCol w="3058475"/>
              </a:tblGrid>
              <a:tr h="727625">
                <a:tc>
                  <a:txBody>
                    <a:bodyPr/>
                    <a:lstStyle/>
                    <a:p>
                      <a:pPr indent="0" lvl="0" marL="0" marR="0" rtl="0" algn="ctr">
                        <a:lnSpc>
                          <a:spcPct val="100000"/>
                        </a:lnSpc>
                        <a:spcBef>
                          <a:spcPts val="0"/>
                        </a:spcBef>
                        <a:spcAft>
                          <a:spcPts val="0"/>
                        </a:spcAft>
                        <a:buClr>
                          <a:schemeClr val="dk1"/>
                        </a:buClr>
                        <a:buSzPts val="1100"/>
                        <a:buFont typeface="Arial"/>
                        <a:buNone/>
                      </a:pPr>
                      <a:r>
                        <a:rPr b="1" lang="it" sz="1600" u="none" cap="none" strike="noStrike">
                          <a:solidFill>
                            <a:schemeClr val="dk1"/>
                          </a:solidFill>
                        </a:rPr>
                        <a:t>Student</a:t>
                      </a:r>
                      <a:endParaRPr b="1" sz="1600" u="none" cap="none" strike="noStrike">
                        <a:solidFill>
                          <a:schemeClr val="dk1"/>
                        </a:solidFill>
                      </a:endParaRPr>
                    </a:p>
                    <a:p>
                      <a:pPr indent="0" lvl="0" marL="0" marR="0" rtl="0" algn="ctr">
                        <a:lnSpc>
                          <a:spcPct val="100000"/>
                        </a:lnSpc>
                        <a:spcBef>
                          <a:spcPts val="800"/>
                        </a:spcBef>
                        <a:spcAft>
                          <a:spcPts val="0"/>
                        </a:spcAft>
                        <a:buClr>
                          <a:schemeClr val="dk1"/>
                        </a:buClr>
                        <a:buSzPts val="1100"/>
                        <a:buFont typeface="Arial"/>
                        <a:buNone/>
                      </a:pPr>
                      <a:r>
                        <a:rPr lang="it" sz="1600" u="none" cap="none" strike="noStrike">
                          <a:solidFill>
                            <a:schemeClr val="dk1"/>
                          </a:solidFill>
                        </a:rPr>
                        <a:t>Stefano Dallona</a:t>
                      </a:r>
                      <a:endParaRPr sz="1400" u="none" cap="none" strike="noStrike"/>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it" sz="1600" u="none" cap="none" strike="noStrike">
                          <a:solidFill>
                            <a:schemeClr val="dk1"/>
                          </a:solidFill>
                        </a:rPr>
                        <a:t>Supervisor</a:t>
                      </a:r>
                      <a:endParaRPr b="1" sz="1600" u="none" cap="none" strike="noStrike">
                        <a:solidFill>
                          <a:schemeClr val="dk1"/>
                        </a:solidFill>
                      </a:endParaRPr>
                    </a:p>
                    <a:p>
                      <a:pPr indent="0" lvl="0" marL="0" marR="0" rtl="0" algn="ctr">
                        <a:lnSpc>
                          <a:spcPct val="100000"/>
                        </a:lnSpc>
                        <a:spcBef>
                          <a:spcPts val="800"/>
                        </a:spcBef>
                        <a:spcAft>
                          <a:spcPts val="0"/>
                        </a:spcAft>
                        <a:buClr>
                          <a:srgbClr val="000000"/>
                        </a:buClr>
                        <a:buSzPts val="1600"/>
                        <a:buFont typeface="Arial"/>
                        <a:buNone/>
                      </a:pPr>
                      <a:r>
                        <a:rPr lang="it" sz="1600" u="none" cap="none" strike="noStrike">
                          <a:solidFill>
                            <a:schemeClr val="dk1"/>
                          </a:solidFill>
                        </a:rPr>
                        <a:t>Prof. Luca Turchet</a:t>
                      </a:r>
                      <a:endParaRPr sz="1600" u="none" cap="none" strike="noStrike">
                        <a:solidFill>
                          <a:schemeClr val="dk1"/>
                        </a:solidFill>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1" lang="it" sz="1600" u="none" cap="none" strike="noStrike">
                          <a:solidFill>
                            <a:schemeClr val="dk1"/>
                          </a:solidFill>
                        </a:rPr>
                        <a:t>Co-Supervisor</a:t>
                      </a:r>
                      <a:endParaRPr b="1" sz="1600" u="none" cap="none" strike="noStrike">
                        <a:solidFill>
                          <a:schemeClr val="dk1"/>
                        </a:solidFill>
                      </a:endParaRPr>
                    </a:p>
                    <a:p>
                      <a:pPr indent="0" lvl="0" marL="0" marR="0" rtl="0" algn="ctr">
                        <a:lnSpc>
                          <a:spcPct val="100000"/>
                        </a:lnSpc>
                        <a:spcBef>
                          <a:spcPts val="800"/>
                        </a:spcBef>
                        <a:spcAft>
                          <a:spcPts val="0"/>
                        </a:spcAft>
                        <a:buClr>
                          <a:schemeClr val="dk1"/>
                        </a:buClr>
                        <a:buSzPts val="1100"/>
                        <a:buFont typeface="Arial"/>
                        <a:buNone/>
                      </a:pPr>
                      <a:r>
                        <a:rPr lang="it" sz="1600" u="none" cap="none" strike="noStrike">
                          <a:solidFill>
                            <a:schemeClr val="dk1"/>
                          </a:solidFill>
                        </a:rPr>
                        <a:t>Ing. Luca Vignati</a:t>
                      </a:r>
                      <a:endParaRPr sz="1400" u="none" cap="none" strike="noStrike"/>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bl>
          </a:graphicData>
        </a:graphic>
      </p:graphicFrame>
      <p:grpSp>
        <p:nvGrpSpPr>
          <p:cNvPr id="62" name="Google Shape;62;p13"/>
          <p:cNvGrpSpPr/>
          <p:nvPr/>
        </p:nvGrpSpPr>
        <p:grpSpPr>
          <a:xfrm>
            <a:off x="0" y="250559"/>
            <a:ext cx="9144000" cy="1026044"/>
            <a:chOff x="0" y="250559"/>
            <a:chExt cx="9144000" cy="1026044"/>
          </a:xfrm>
        </p:grpSpPr>
        <p:pic>
          <p:nvPicPr>
            <p:cNvPr id="63" name="Google Shape;63;p13"/>
            <p:cNvPicPr preferRelativeResize="0"/>
            <p:nvPr/>
          </p:nvPicPr>
          <p:blipFill rotWithShape="1">
            <a:blip r:embed="rId3">
              <a:alphaModFix/>
            </a:blip>
            <a:srcRect b="0" l="0" r="0" t="0"/>
            <a:stretch/>
          </p:blipFill>
          <p:spPr>
            <a:xfrm>
              <a:off x="406474" y="250559"/>
              <a:ext cx="1472975" cy="456900"/>
            </a:xfrm>
            <a:prstGeom prst="rect">
              <a:avLst/>
            </a:prstGeom>
            <a:noFill/>
            <a:ln>
              <a:noFill/>
            </a:ln>
          </p:spPr>
        </p:pic>
        <p:sp>
          <p:nvSpPr>
            <p:cNvPr id="64" name="Google Shape;64;p13"/>
            <p:cNvSpPr/>
            <p:nvPr/>
          </p:nvSpPr>
          <p:spPr>
            <a:xfrm>
              <a:off x="0" y="797798"/>
              <a:ext cx="9144000" cy="134400"/>
            </a:xfrm>
            <a:prstGeom prst="rect">
              <a:avLst/>
            </a:prstGeom>
            <a:solidFill>
              <a:srgbClr val="A01625"/>
            </a:solidFill>
            <a:ln cap="flat" cmpd="sng" w="9525">
              <a:solidFill>
                <a:srgbClr val="A0162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3"/>
            <p:cNvSpPr/>
            <p:nvPr/>
          </p:nvSpPr>
          <p:spPr>
            <a:xfrm>
              <a:off x="0" y="932203"/>
              <a:ext cx="9144000" cy="344400"/>
            </a:xfrm>
            <a:prstGeom prst="rect">
              <a:avLst/>
            </a:prstGeom>
            <a:solidFill>
              <a:srgbClr val="CD1230"/>
            </a:solidFill>
            <a:ln cap="flat" cmpd="sng" w="9525">
              <a:solidFill>
                <a:srgbClr val="CD123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3"/>
            <p:cNvSpPr/>
            <p:nvPr/>
          </p:nvSpPr>
          <p:spPr>
            <a:xfrm rot="10800000">
              <a:off x="581525" y="790965"/>
              <a:ext cx="94200" cy="56400"/>
            </a:xfrm>
            <a:prstGeom prst="triangle">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 name="Google Shape;67;p13"/>
          <p:cNvSpPr txBox="1"/>
          <p:nvPr>
            <p:ph idx="4294967295" type="title"/>
          </p:nvPr>
        </p:nvSpPr>
        <p:spPr>
          <a:xfrm>
            <a:off x="125" y="198167"/>
            <a:ext cx="9144000" cy="6060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b="1" lang="it" sz="2500"/>
              <a:t>Final Dissertation</a:t>
            </a:r>
            <a:endParaRPr b="1" sz="2500"/>
          </a:p>
        </p:txBody>
      </p:sp>
      <p:pic>
        <p:nvPicPr>
          <p:cNvPr id="68" name="Google Shape;68;p13"/>
          <p:cNvPicPr preferRelativeResize="0"/>
          <p:nvPr/>
        </p:nvPicPr>
        <p:blipFill rotWithShape="1">
          <a:blip r:embed="rId4">
            <a:alphaModFix/>
          </a:blip>
          <a:srcRect b="0" l="0" r="0" t="0"/>
          <a:stretch/>
        </p:blipFill>
        <p:spPr>
          <a:xfrm>
            <a:off x="125" y="1233875"/>
            <a:ext cx="9144003" cy="1258100"/>
          </a:xfrm>
          <a:prstGeom prst="rect">
            <a:avLst/>
          </a:prstGeom>
          <a:noFill/>
          <a:ln>
            <a:noFill/>
          </a:ln>
        </p:spPr>
      </p:pic>
      <p:sp>
        <p:nvSpPr>
          <p:cNvPr id="69" name="Google Shape;69;p13"/>
          <p:cNvSpPr txBox="1"/>
          <p:nvPr>
            <p:ph type="ctrTitle"/>
          </p:nvPr>
        </p:nvSpPr>
        <p:spPr>
          <a:xfrm>
            <a:off x="-5100" y="2491975"/>
            <a:ext cx="9154500" cy="492600"/>
          </a:xfrm>
          <a:prstGeom prst="rect">
            <a:avLst/>
          </a:prstGeom>
          <a:solidFill>
            <a:srgbClr val="434343"/>
          </a:solidFill>
          <a:ln>
            <a:noFill/>
          </a:ln>
        </p:spPr>
        <p:txBody>
          <a:bodyPr anchorCtr="0" anchor="b" bIns="91425" lIns="91425" spcFirstLastPara="1" rIns="91425" wrap="square" tIns="91425">
            <a:spAutoFit/>
          </a:bodyPr>
          <a:lstStyle/>
          <a:p>
            <a:pPr indent="0" lvl="0" marL="0" rtl="0" algn="ctr">
              <a:lnSpc>
                <a:spcPct val="100000"/>
              </a:lnSpc>
              <a:spcBef>
                <a:spcPts val="0"/>
              </a:spcBef>
              <a:spcAft>
                <a:spcPts val="0"/>
              </a:spcAft>
              <a:buSzPts val="5200"/>
              <a:buNone/>
            </a:pPr>
            <a:r>
              <a:rPr b="1" lang="it" sz="2020" cap="small">
                <a:solidFill>
                  <a:srgbClr val="FFFFFF"/>
                </a:solidFill>
              </a:rPr>
              <a:t>BACHELOR’s DEGREE in COMPUTER SCIENCE</a:t>
            </a:r>
            <a:endParaRPr sz="47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2"/>
          <p:cNvSpPr txBox="1"/>
          <p:nvPr>
            <p:ph type="title"/>
          </p:nvPr>
        </p:nvSpPr>
        <p:spPr>
          <a:xfrm>
            <a:off x="125" y="187700"/>
            <a:ext cx="9144000" cy="6060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b="1" lang="it" sz="2500"/>
              <a:t>GUI - Analysis Module - 2</a:t>
            </a:r>
            <a:endParaRPr b="1" sz="2500"/>
          </a:p>
        </p:txBody>
      </p:sp>
      <p:pic>
        <p:nvPicPr>
          <p:cNvPr id="198" name="Google Shape;198;p22"/>
          <p:cNvPicPr preferRelativeResize="0"/>
          <p:nvPr/>
        </p:nvPicPr>
        <p:blipFill rotWithShape="1">
          <a:blip r:embed="rId3">
            <a:alphaModFix/>
          </a:blip>
          <a:srcRect b="0" l="0" r="0" t="0"/>
          <a:stretch/>
        </p:blipFill>
        <p:spPr>
          <a:xfrm>
            <a:off x="125" y="1271500"/>
            <a:ext cx="9144000" cy="3872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3"/>
          <p:cNvSpPr txBox="1"/>
          <p:nvPr>
            <p:ph type="title"/>
          </p:nvPr>
        </p:nvSpPr>
        <p:spPr>
          <a:xfrm>
            <a:off x="125" y="187700"/>
            <a:ext cx="9144000" cy="6060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b="1" lang="it" sz="2500"/>
              <a:t>GUI - Analysis Module - 3</a:t>
            </a:r>
            <a:endParaRPr b="1" sz="2500"/>
          </a:p>
        </p:txBody>
      </p:sp>
      <p:pic>
        <p:nvPicPr>
          <p:cNvPr id="204" name="Google Shape;204;p23"/>
          <p:cNvPicPr preferRelativeResize="0"/>
          <p:nvPr/>
        </p:nvPicPr>
        <p:blipFill rotWithShape="1">
          <a:blip r:embed="rId3">
            <a:alphaModFix/>
          </a:blip>
          <a:srcRect b="0" l="0" r="0" t="0"/>
          <a:stretch/>
        </p:blipFill>
        <p:spPr>
          <a:xfrm>
            <a:off x="125" y="1282000"/>
            <a:ext cx="9143998" cy="375470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4"/>
          <p:cNvSpPr txBox="1"/>
          <p:nvPr>
            <p:ph type="title"/>
          </p:nvPr>
        </p:nvSpPr>
        <p:spPr>
          <a:xfrm>
            <a:off x="125" y="187700"/>
            <a:ext cx="9144000" cy="6060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b="1" lang="it" sz="2500"/>
              <a:t>GUI - Analysis Module - 4</a:t>
            </a:r>
            <a:endParaRPr b="1" sz="2500"/>
          </a:p>
        </p:txBody>
      </p:sp>
      <p:pic>
        <p:nvPicPr>
          <p:cNvPr id="210" name="Google Shape;210;p24"/>
          <p:cNvPicPr preferRelativeResize="0"/>
          <p:nvPr/>
        </p:nvPicPr>
        <p:blipFill rotWithShape="1">
          <a:blip r:embed="rId3">
            <a:alphaModFix/>
          </a:blip>
          <a:srcRect b="0" l="0" r="0" t="0"/>
          <a:stretch/>
        </p:blipFill>
        <p:spPr>
          <a:xfrm>
            <a:off x="125" y="1245175"/>
            <a:ext cx="9143999" cy="38983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5"/>
          <p:cNvSpPr txBox="1"/>
          <p:nvPr>
            <p:ph type="title"/>
          </p:nvPr>
        </p:nvSpPr>
        <p:spPr>
          <a:xfrm>
            <a:off x="125" y="187700"/>
            <a:ext cx="9144000" cy="6060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b="1" lang="it" sz="2500"/>
              <a:t>GUI - Search Module</a:t>
            </a:r>
            <a:endParaRPr b="1" sz="2500"/>
          </a:p>
        </p:txBody>
      </p:sp>
      <p:pic>
        <p:nvPicPr>
          <p:cNvPr id="216" name="Google Shape;216;p25"/>
          <p:cNvPicPr preferRelativeResize="0"/>
          <p:nvPr/>
        </p:nvPicPr>
        <p:blipFill rotWithShape="1">
          <a:blip r:embed="rId3">
            <a:alphaModFix/>
          </a:blip>
          <a:srcRect b="0" l="0" r="0" t="0"/>
          <a:stretch/>
        </p:blipFill>
        <p:spPr>
          <a:xfrm>
            <a:off x="125" y="1253325"/>
            <a:ext cx="9143999" cy="38901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6"/>
          <p:cNvSpPr txBox="1"/>
          <p:nvPr>
            <p:ph type="title"/>
          </p:nvPr>
        </p:nvSpPr>
        <p:spPr>
          <a:xfrm>
            <a:off x="125" y="187700"/>
            <a:ext cx="9144000" cy="6060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b="1" lang="it" sz="2500"/>
              <a:t>Results</a:t>
            </a:r>
            <a:endParaRPr b="1" sz="2500"/>
          </a:p>
        </p:txBody>
      </p:sp>
      <p:pic>
        <p:nvPicPr>
          <p:cNvPr id="222" name="Google Shape;222;p26"/>
          <p:cNvPicPr preferRelativeResize="0"/>
          <p:nvPr/>
        </p:nvPicPr>
        <p:blipFill rotWithShape="1">
          <a:blip r:embed="rId3">
            <a:alphaModFix/>
          </a:blip>
          <a:srcRect b="0" l="0" r="0" t="0"/>
          <a:stretch/>
        </p:blipFill>
        <p:spPr>
          <a:xfrm>
            <a:off x="125" y="1281050"/>
            <a:ext cx="2696008" cy="4045000"/>
          </a:xfrm>
          <a:prstGeom prst="rect">
            <a:avLst/>
          </a:prstGeom>
          <a:noFill/>
          <a:ln>
            <a:noFill/>
          </a:ln>
        </p:spPr>
      </p:pic>
      <p:sp>
        <p:nvSpPr>
          <p:cNvPr id="223" name="Google Shape;223;p26"/>
          <p:cNvSpPr/>
          <p:nvPr/>
        </p:nvSpPr>
        <p:spPr>
          <a:xfrm>
            <a:off x="2674150" y="1281100"/>
            <a:ext cx="6469800" cy="4044900"/>
          </a:xfrm>
          <a:prstGeom prst="rect">
            <a:avLst/>
          </a:prstGeom>
          <a:solidFill>
            <a:srgbClr val="D7DBD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4" name="Google Shape;224;p26"/>
          <p:cNvGrpSpPr/>
          <p:nvPr/>
        </p:nvGrpSpPr>
        <p:grpSpPr>
          <a:xfrm>
            <a:off x="3300792" y="1916777"/>
            <a:ext cx="5264676" cy="3169031"/>
            <a:chOff x="3826825" y="1907250"/>
            <a:chExt cx="4552249" cy="2944375"/>
          </a:xfrm>
        </p:grpSpPr>
        <p:sp>
          <p:nvSpPr>
            <p:cNvPr id="225" name="Google Shape;225;p26"/>
            <p:cNvSpPr/>
            <p:nvPr/>
          </p:nvSpPr>
          <p:spPr>
            <a:xfrm>
              <a:off x="4889675" y="1907250"/>
              <a:ext cx="1358700" cy="1177200"/>
            </a:xfrm>
            <a:prstGeom prst="hexagon">
              <a:avLst>
                <a:gd fmla="val 25000" name="adj"/>
                <a:gd fmla="val 115470" name="vf"/>
              </a:avLst>
            </a:prstGeom>
            <a:solidFill>
              <a:srgbClr val="B14873"/>
            </a:solidFill>
            <a:ln cap="flat" cmpd="sng" w="9525">
              <a:solidFill>
                <a:schemeClr val="dk2"/>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it" sz="1300" u="none" cap="none" strike="noStrike">
                  <a:solidFill>
                    <a:srgbClr val="FFFFFF"/>
                  </a:solidFill>
                  <a:latin typeface="Arial"/>
                  <a:ea typeface="Arial"/>
                  <a:cs typeface="Arial"/>
                  <a:sym typeface="Arial"/>
                </a:rPr>
                <a:t>Easier installation</a:t>
              </a:r>
              <a:endParaRPr b="0" i="0" sz="1300" u="none" cap="none" strike="noStrike">
                <a:solidFill>
                  <a:srgbClr val="000000"/>
                </a:solidFill>
                <a:latin typeface="Arial"/>
                <a:ea typeface="Arial"/>
                <a:cs typeface="Arial"/>
                <a:sym typeface="Arial"/>
              </a:endParaRPr>
            </a:p>
          </p:txBody>
        </p:sp>
        <p:sp>
          <p:nvSpPr>
            <p:cNvPr id="226" name="Google Shape;226;p26"/>
            <p:cNvSpPr/>
            <p:nvPr/>
          </p:nvSpPr>
          <p:spPr>
            <a:xfrm>
              <a:off x="7020374" y="1907250"/>
              <a:ext cx="1358700" cy="1177200"/>
            </a:xfrm>
            <a:prstGeom prst="hexagon">
              <a:avLst>
                <a:gd fmla="val 25000" name="adj"/>
                <a:gd fmla="val 115470" name="vf"/>
              </a:avLst>
            </a:prstGeom>
            <a:solidFill>
              <a:srgbClr val="D5CCCD"/>
            </a:solidFill>
            <a:ln cap="flat" cmpd="sng" w="9525">
              <a:solidFill>
                <a:schemeClr val="dk2"/>
              </a:solidFill>
              <a:prstDash val="solid"/>
              <a:round/>
              <a:headEnd len="sm" w="sm" type="none"/>
              <a:tailEnd len="sm" w="sm" type="none"/>
            </a:ln>
            <a:effectLst>
              <a:outerShdw blurRad="57150" rotWithShape="0" algn="bl" dir="5400000" dist="47625">
                <a:srgbClr val="000000">
                  <a:alpha val="49411"/>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it" sz="1400" u="none" cap="none" strike="noStrike">
                  <a:solidFill>
                    <a:srgbClr val="FFFFFF"/>
                  </a:solidFill>
                  <a:latin typeface="Arial"/>
                  <a:ea typeface="Arial"/>
                  <a:cs typeface="Arial"/>
                  <a:sym typeface="Arial"/>
                </a:rPr>
                <a:t>Less steep learning curve</a:t>
              </a:r>
              <a:endParaRPr b="0" i="0" sz="1400" u="none" cap="none" strike="noStrike">
                <a:solidFill>
                  <a:srgbClr val="000000"/>
                </a:solidFill>
                <a:latin typeface="Arial"/>
                <a:ea typeface="Arial"/>
                <a:cs typeface="Arial"/>
                <a:sym typeface="Arial"/>
              </a:endParaRPr>
            </a:p>
          </p:txBody>
        </p:sp>
        <p:sp>
          <p:nvSpPr>
            <p:cNvPr id="227" name="Google Shape;227;p26"/>
            <p:cNvSpPr/>
            <p:nvPr/>
          </p:nvSpPr>
          <p:spPr>
            <a:xfrm>
              <a:off x="5956600" y="2497225"/>
              <a:ext cx="1358700" cy="1177200"/>
            </a:xfrm>
            <a:prstGeom prst="hexagon">
              <a:avLst>
                <a:gd fmla="val 25000" name="adj"/>
                <a:gd fmla="val 115470" name="vf"/>
              </a:avLst>
            </a:prstGeom>
            <a:solidFill>
              <a:srgbClr val="7F3B4A"/>
            </a:solidFill>
            <a:ln cap="flat" cmpd="sng" w="9525">
              <a:solidFill>
                <a:schemeClr val="dk2"/>
              </a:solidFill>
              <a:prstDash val="solid"/>
              <a:round/>
              <a:headEnd len="sm" w="sm" type="none"/>
              <a:tailEnd len="sm" w="sm" type="none"/>
            </a:ln>
            <a:effectLst>
              <a:outerShdw blurRad="57150" rotWithShape="0" algn="bl" dir="5400000" dist="47625">
                <a:srgbClr val="000000">
                  <a:alpha val="49411"/>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it" sz="1400" u="none" cap="none" strike="noStrike">
                  <a:solidFill>
                    <a:srgbClr val="FFFFFF"/>
                  </a:solidFill>
                  <a:latin typeface="Arial"/>
                  <a:ea typeface="Arial"/>
                  <a:cs typeface="Arial"/>
                  <a:sym typeface="Arial"/>
                </a:rPr>
                <a:t>Scalability</a:t>
              </a:r>
              <a:endParaRPr b="0" i="0" sz="1400" u="none" cap="none" strike="noStrike">
                <a:solidFill>
                  <a:srgbClr val="000000"/>
                </a:solidFill>
                <a:latin typeface="Arial"/>
                <a:ea typeface="Arial"/>
                <a:cs typeface="Arial"/>
                <a:sym typeface="Arial"/>
              </a:endParaRPr>
            </a:p>
          </p:txBody>
        </p:sp>
        <p:sp>
          <p:nvSpPr>
            <p:cNvPr id="228" name="Google Shape;228;p26"/>
            <p:cNvSpPr/>
            <p:nvPr/>
          </p:nvSpPr>
          <p:spPr>
            <a:xfrm>
              <a:off x="3826825" y="2497225"/>
              <a:ext cx="1358700" cy="1177200"/>
            </a:xfrm>
            <a:prstGeom prst="hexagon">
              <a:avLst>
                <a:gd fmla="val 25000" name="adj"/>
                <a:gd fmla="val 115470" name="vf"/>
              </a:avLst>
            </a:prstGeom>
            <a:solidFill>
              <a:srgbClr val="DF7D7C"/>
            </a:solidFill>
            <a:ln cap="flat" cmpd="sng" w="9525">
              <a:solidFill>
                <a:schemeClr val="dk2"/>
              </a:solidFill>
              <a:prstDash val="solid"/>
              <a:round/>
              <a:headEnd len="sm" w="sm" type="none"/>
              <a:tailEnd len="sm" w="sm" type="none"/>
            </a:ln>
            <a:effectLst>
              <a:outerShdw blurRad="57150" rotWithShape="0" algn="bl" dir="5400000" dist="47625">
                <a:srgbClr val="000000">
                  <a:alpha val="49411"/>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it" sz="1400" u="none" cap="none" strike="noStrike">
                  <a:solidFill>
                    <a:srgbClr val="FFFFFF"/>
                  </a:solidFill>
                  <a:latin typeface="Arial"/>
                  <a:ea typeface="Arial"/>
                  <a:cs typeface="Arial"/>
                  <a:sym typeface="Arial"/>
                </a:rPr>
                <a:t>Debug &amp; validation</a:t>
              </a:r>
              <a:endParaRPr b="1" i="0" sz="1400" u="none" cap="none" strike="noStrike">
                <a:solidFill>
                  <a:srgbClr val="FFFFFF"/>
                </a:solidFill>
                <a:latin typeface="Arial"/>
                <a:ea typeface="Arial"/>
                <a:cs typeface="Arial"/>
                <a:sym typeface="Arial"/>
              </a:endParaRPr>
            </a:p>
          </p:txBody>
        </p:sp>
        <p:sp>
          <p:nvSpPr>
            <p:cNvPr id="229" name="Google Shape;229;p26"/>
            <p:cNvSpPr/>
            <p:nvPr/>
          </p:nvSpPr>
          <p:spPr>
            <a:xfrm>
              <a:off x="4889675" y="3084450"/>
              <a:ext cx="1358700" cy="1177200"/>
            </a:xfrm>
            <a:prstGeom prst="hexagon">
              <a:avLst>
                <a:gd fmla="val 25000" name="adj"/>
                <a:gd fmla="val 115470" name="vf"/>
              </a:avLst>
            </a:prstGeom>
            <a:solidFill>
              <a:srgbClr val="6A5199"/>
            </a:solidFill>
            <a:ln cap="flat" cmpd="sng" w="9525">
              <a:solidFill>
                <a:schemeClr val="dk2"/>
              </a:solidFill>
              <a:prstDash val="solid"/>
              <a:round/>
              <a:headEnd len="sm" w="sm" type="none"/>
              <a:tailEnd len="sm" w="sm" type="none"/>
            </a:ln>
            <a:effectLst>
              <a:outerShdw blurRad="57150" rotWithShape="0" algn="bl" dir="5400000" dist="47625">
                <a:srgbClr val="000000">
                  <a:alpha val="49411"/>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it" sz="1400" u="none" cap="none" strike="noStrike">
                  <a:solidFill>
                    <a:srgbClr val="FFFFFF"/>
                  </a:solidFill>
                  <a:latin typeface="Arial"/>
                  <a:ea typeface="Arial"/>
                  <a:cs typeface="Arial"/>
                  <a:sym typeface="Arial"/>
                </a:rPr>
                <a:t>Improved analysis</a:t>
              </a:r>
              <a:endParaRPr b="1" i="0" sz="1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it" sz="1400" u="none" cap="none" strike="noStrike">
                  <a:solidFill>
                    <a:srgbClr val="FFFFFF"/>
                  </a:solidFill>
                  <a:latin typeface="Arial"/>
                  <a:ea typeface="Arial"/>
                  <a:cs typeface="Arial"/>
                  <a:sym typeface="Arial"/>
                </a:rPr>
                <a:t>capability</a:t>
              </a:r>
              <a:endParaRPr b="1" i="0" sz="1400" u="none" cap="none" strike="noStrike">
                <a:solidFill>
                  <a:srgbClr val="FFFFFF"/>
                </a:solidFill>
                <a:latin typeface="Arial"/>
                <a:ea typeface="Arial"/>
                <a:cs typeface="Arial"/>
                <a:sym typeface="Arial"/>
              </a:endParaRPr>
            </a:p>
          </p:txBody>
        </p:sp>
        <p:sp>
          <p:nvSpPr>
            <p:cNvPr id="230" name="Google Shape;230;p26"/>
            <p:cNvSpPr/>
            <p:nvPr/>
          </p:nvSpPr>
          <p:spPr>
            <a:xfrm>
              <a:off x="5956600" y="3674425"/>
              <a:ext cx="1358700" cy="1177200"/>
            </a:xfrm>
            <a:prstGeom prst="hexagon">
              <a:avLst>
                <a:gd fmla="val 25000" name="adj"/>
                <a:gd fmla="val 115470" name="vf"/>
              </a:avLst>
            </a:prstGeom>
            <a:solidFill>
              <a:srgbClr val="B6A7BA"/>
            </a:solidFill>
            <a:ln cap="flat" cmpd="sng" w="9525">
              <a:solidFill>
                <a:schemeClr val="dk2"/>
              </a:solidFill>
              <a:prstDash val="solid"/>
              <a:round/>
              <a:headEnd len="sm" w="sm" type="none"/>
              <a:tailEnd len="sm" w="sm" type="none"/>
            </a:ln>
            <a:effectLst>
              <a:outerShdw blurRad="57150" rotWithShape="0" algn="bl" dir="5400000" dist="47625">
                <a:srgbClr val="000000">
                  <a:alpha val="49411"/>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it" sz="1400" u="none" cap="none" strike="noStrike">
                  <a:solidFill>
                    <a:srgbClr val="FFFFFF"/>
                  </a:solidFill>
                  <a:latin typeface="Arial"/>
                  <a:ea typeface="Arial"/>
                  <a:cs typeface="Arial"/>
                  <a:sym typeface="Arial"/>
                </a:rPr>
                <a:t>Usage extension</a:t>
              </a:r>
              <a:endParaRPr b="0" i="0" sz="1400" u="none" cap="none" strike="noStrike">
                <a:solidFill>
                  <a:srgbClr val="000000"/>
                </a:solidFill>
                <a:latin typeface="Arial"/>
                <a:ea typeface="Arial"/>
                <a:cs typeface="Arial"/>
                <a:sym typeface="Arial"/>
              </a:endParaRPr>
            </a:p>
          </p:txBody>
        </p:sp>
      </p:grpSp>
      <p:sp>
        <p:nvSpPr>
          <p:cNvPr id="231" name="Google Shape;231;p26"/>
          <p:cNvSpPr txBox="1"/>
          <p:nvPr/>
        </p:nvSpPr>
        <p:spPr>
          <a:xfrm>
            <a:off x="3176138" y="1385825"/>
            <a:ext cx="55140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00"/>
              <a:buFont typeface="Arial"/>
              <a:buNone/>
            </a:pPr>
            <a:r>
              <a:rPr b="1" i="0" lang="it" sz="1700" u="none" cap="none" strike="noStrike">
                <a:solidFill>
                  <a:srgbClr val="000000"/>
                </a:solidFill>
                <a:latin typeface="Arial"/>
                <a:ea typeface="Arial"/>
                <a:cs typeface="Arial"/>
                <a:sym typeface="Arial"/>
              </a:rPr>
              <a:t>Benefits brought to the PLC Testbench tool</a:t>
            </a:r>
            <a:endParaRPr b="1" i="0" sz="17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7"/>
          <p:cNvSpPr txBox="1"/>
          <p:nvPr>
            <p:ph type="title"/>
          </p:nvPr>
        </p:nvSpPr>
        <p:spPr>
          <a:xfrm>
            <a:off x="125" y="187700"/>
            <a:ext cx="9144000" cy="6060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b="1" lang="it" sz="2500"/>
              <a:t>GUI vs Native Interaction - 1</a:t>
            </a:r>
            <a:endParaRPr b="1" sz="2500"/>
          </a:p>
        </p:txBody>
      </p:sp>
      <p:pic>
        <p:nvPicPr>
          <p:cNvPr id="237" name="Google Shape;237;p27"/>
          <p:cNvPicPr preferRelativeResize="0"/>
          <p:nvPr/>
        </p:nvPicPr>
        <p:blipFill rotWithShape="1">
          <a:blip r:embed="rId3">
            <a:alphaModFix/>
          </a:blip>
          <a:srcRect b="0" l="0" r="0" t="0"/>
          <a:stretch/>
        </p:blipFill>
        <p:spPr>
          <a:xfrm>
            <a:off x="4305850" y="1420075"/>
            <a:ext cx="4838025" cy="1693700"/>
          </a:xfrm>
          <a:prstGeom prst="rect">
            <a:avLst/>
          </a:prstGeom>
          <a:noFill/>
          <a:ln>
            <a:noFill/>
          </a:ln>
        </p:spPr>
      </p:pic>
      <p:pic>
        <p:nvPicPr>
          <p:cNvPr id="238" name="Google Shape;238;p27"/>
          <p:cNvPicPr preferRelativeResize="0"/>
          <p:nvPr/>
        </p:nvPicPr>
        <p:blipFill rotWithShape="1">
          <a:blip r:embed="rId4">
            <a:alphaModFix/>
          </a:blip>
          <a:srcRect b="0" l="0" r="0" t="0"/>
          <a:stretch/>
        </p:blipFill>
        <p:spPr>
          <a:xfrm>
            <a:off x="0" y="1420075"/>
            <a:ext cx="4305848" cy="1693700"/>
          </a:xfrm>
          <a:prstGeom prst="rect">
            <a:avLst/>
          </a:prstGeom>
          <a:noFill/>
          <a:ln>
            <a:noFill/>
          </a:ln>
        </p:spPr>
      </p:pic>
      <p:pic>
        <p:nvPicPr>
          <p:cNvPr id="239" name="Google Shape;239;p27"/>
          <p:cNvPicPr preferRelativeResize="0"/>
          <p:nvPr/>
        </p:nvPicPr>
        <p:blipFill rotWithShape="1">
          <a:blip r:embed="rId5">
            <a:alphaModFix/>
          </a:blip>
          <a:srcRect b="0" l="0" r="0" t="0"/>
          <a:stretch/>
        </p:blipFill>
        <p:spPr>
          <a:xfrm>
            <a:off x="0" y="3231963"/>
            <a:ext cx="4305851" cy="1801126"/>
          </a:xfrm>
          <a:prstGeom prst="rect">
            <a:avLst/>
          </a:prstGeom>
          <a:noFill/>
          <a:ln>
            <a:noFill/>
          </a:ln>
        </p:spPr>
      </p:pic>
      <p:pic>
        <p:nvPicPr>
          <p:cNvPr id="240" name="Google Shape;240;p27"/>
          <p:cNvPicPr preferRelativeResize="0"/>
          <p:nvPr/>
        </p:nvPicPr>
        <p:blipFill rotWithShape="1">
          <a:blip r:embed="rId6">
            <a:alphaModFix/>
          </a:blip>
          <a:srcRect b="-2428" l="1029" r="-1027" t="2430"/>
          <a:stretch/>
        </p:blipFill>
        <p:spPr>
          <a:xfrm>
            <a:off x="4305850" y="3231975"/>
            <a:ext cx="4838026" cy="1847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8"/>
          <p:cNvSpPr txBox="1"/>
          <p:nvPr>
            <p:ph type="title"/>
          </p:nvPr>
        </p:nvSpPr>
        <p:spPr>
          <a:xfrm>
            <a:off x="125" y="187700"/>
            <a:ext cx="9144000" cy="6060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b="1" lang="it" sz="2500"/>
              <a:t>GUI vs Native Interaction - 2</a:t>
            </a:r>
            <a:endParaRPr b="1" sz="2500"/>
          </a:p>
        </p:txBody>
      </p:sp>
      <p:pic>
        <p:nvPicPr>
          <p:cNvPr id="246" name="Google Shape;246;p28"/>
          <p:cNvPicPr preferRelativeResize="0"/>
          <p:nvPr/>
        </p:nvPicPr>
        <p:blipFill rotWithShape="1">
          <a:blip r:embed="rId3">
            <a:alphaModFix/>
          </a:blip>
          <a:srcRect b="0" l="0" r="0" t="0"/>
          <a:stretch/>
        </p:blipFill>
        <p:spPr>
          <a:xfrm>
            <a:off x="0" y="1280472"/>
            <a:ext cx="4572001" cy="2208266"/>
          </a:xfrm>
          <a:prstGeom prst="rect">
            <a:avLst/>
          </a:prstGeom>
          <a:noFill/>
          <a:ln>
            <a:noFill/>
          </a:ln>
        </p:spPr>
      </p:pic>
      <p:pic>
        <p:nvPicPr>
          <p:cNvPr id="247" name="Google Shape;247;p28"/>
          <p:cNvPicPr preferRelativeResize="0"/>
          <p:nvPr/>
        </p:nvPicPr>
        <p:blipFill rotWithShape="1">
          <a:blip r:embed="rId4">
            <a:alphaModFix/>
          </a:blip>
          <a:srcRect b="0" l="0" r="0" t="0"/>
          <a:stretch/>
        </p:blipFill>
        <p:spPr>
          <a:xfrm>
            <a:off x="4572000" y="1280475"/>
            <a:ext cx="4572001" cy="2208275"/>
          </a:xfrm>
          <a:prstGeom prst="rect">
            <a:avLst/>
          </a:prstGeom>
          <a:noFill/>
          <a:ln>
            <a:noFill/>
          </a:ln>
        </p:spPr>
      </p:pic>
      <p:pic>
        <p:nvPicPr>
          <p:cNvPr id="248" name="Google Shape;248;p28"/>
          <p:cNvPicPr preferRelativeResize="0"/>
          <p:nvPr/>
        </p:nvPicPr>
        <p:blipFill rotWithShape="1">
          <a:blip r:embed="rId5">
            <a:alphaModFix/>
          </a:blip>
          <a:srcRect b="0" l="0" r="0" t="0"/>
          <a:stretch/>
        </p:blipFill>
        <p:spPr>
          <a:xfrm>
            <a:off x="125" y="3488750"/>
            <a:ext cx="4571998" cy="1654749"/>
          </a:xfrm>
          <a:prstGeom prst="rect">
            <a:avLst/>
          </a:prstGeom>
          <a:noFill/>
          <a:ln>
            <a:noFill/>
          </a:ln>
        </p:spPr>
      </p:pic>
      <p:pic>
        <p:nvPicPr>
          <p:cNvPr id="249" name="Google Shape;249;p28"/>
          <p:cNvPicPr preferRelativeResize="0"/>
          <p:nvPr/>
        </p:nvPicPr>
        <p:blipFill rotWithShape="1">
          <a:blip r:embed="rId6">
            <a:alphaModFix/>
          </a:blip>
          <a:srcRect b="0" l="0" r="0" t="0"/>
          <a:stretch/>
        </p:blipFill>
        <p:spPr>
          <a:xfrm>
            <a:off x="4572000" y="3488750"/>
            <a:ext cx="4572001" cy="1654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3" name="Shape 253"/>
        <p:cNvGrpSpPr/>
        <p:nvPr/>
      </p:nvGrpSpPr>
      <p:grpSpPr>
        <a:xfrm>
          <a:off x="0" y="0"/>
          <a:ext cx="0" cy="0"/>
          <a:chOff x="0" y="0"/>
          <a:chExt cx="0" cy="0"/>
        </a:xfrm>
      </p:grpSpPr>
      <p:sp>
        <p:nvSpPr>
          <p:cNvPr id="254" name="Google Shape;254;p29"/>
          <p:cNvSpPr txBox="1"/>
          <p:nvPr>
            <p:ph type="title"/>
          </p:nvPr>
        </p:nvSpPr>
        <p:spPr>
          <a:xfrm>
            <a:off x="125" y="187700"/>
            <a:ext cx="9144000" cy="6060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b="1" lang="it" sz="2500"/>
              <a:t>Future Work</a:t>
            </a:r>
            <a:endParaRPr b="1" sz="2500"/>
          </a:p>
        </p:txBody>
      </p:sp>
      <p:sp>
        <p:nvSpPr>
          <p:cNvPr id="255" name="Google Shape;255;p29"/>
          <p:cNvSpPr txBox="1"/>
          <p:nvPr/>
        </p:nvSpPr>
        <p:spPr>
          <a:xfrm>
            <a:off x="525450" y="1336581"/>
            <a:ext cx="5544300" cy="3776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it" sz="1700" u="none" cap="none" strike="noStrike">
                <a:solidFill>
                  <a:srgbClr val="000000"/>
                </a:solidFill>
                <a:latin typeface="Arial"/>
                <a:ea typeface="Arial"/>
                <a:cs typeface="Arial"/>
                <a:sym typeface="Arial"/>
              </a:rPr>
              <a:t>A few ideas</a:t>
            </a:r>
            <a:endParaRPr b="1" i="0" sz="1700" u="none" cap="none" strike="noStrike">
              <a:solidFill>
                <a:srgbClr val="000000"/>
              </a:solidFill>
              <a:latin typeface="Arial"/>
              <a:ea typeface="Arial"/>
              <a:cs typeface="Arial"/>
              <a:sym typeface="Arial"/>
            </a:endParaRPr>
          </a:p>
          <a:p>
            <a:pPr indent="-330200" lvl="0" marL="457200" marR="0" rtl="0" algn="l">
              <a:lnSpc>
                <a:spcPct val="150000"/>
              </a:lnSpc>
              <a:spcBef>
                <a:spcPts val="1000"/>
              </a:spcBef>
              <a:spcAft>
                <a:spcPts val="0"/>
              </a:spcAft>
              <a:buClr>
                <a:srgbClr val="000000"/>
              </a:buClr>
              <a:buSzPts val="1600"/>
              <a:buFont typeface="Caveat"/>
              <a:buChar char="-"/>
            </a:pPr>
            <a:r>
              <a:rPr b="1" i="0" lang="it" sz="1600" u="none" cap="none" strike="noStrike">
                <a:solidFill>
                  <a:schemeClr val="dk1"/>
                </a:solidFill>
                <a:highlight>
                  <a:srgbClr val="D5CCCD"/>
                </a:highlight>
                <a:latin typeface="Caveat"/>
                <a:ea typeface="Caveat"/>
                <a:cs typeface="Caveat"/>
                <a:sym typeface="Caveat"/>
              </a:rPr>
              <a:t>Extensive validation with users (*)</a:t>
            </a:r>
            <a:endParaRPr b="1" i="0" sz="1600" u="none" cap="none" strike="noStrike">
              <a:solidFill>
                <a:srgbClr val="000000"/>
              </a:solidFill>
              <a:highlight>
                <a:srgbClr val="D5CCCD"/>
              </a:highlight>
              <a:latin typeface="Caveat"/>
              <a:ea typeface="Caveat"/>
              <a:cs typeface="Caveat"/>
              <a:sym typeface="Caveat"/>
            </a:endParaRPr>
          </a:p>
          <a:p>
            <a:pPr indent="-330200" lvl="0" marL="457200" marR="0" rtl="0" algn="l">
              <a:lnSpc>
                <a:spcPct val="150000"/>
              </a:lnSpc>
              <a:spcBef>
                <a:spcPts val="0"/>
              </a:spcBef>
              <a:spcAft>
                <a:spcPts val="0"/>
              </a:spcAft>
              <a:buClr>
                <a:srgbClr val="000000"/>
              </a:buClr>
              <a:buSzPts val="1600"/>
              <a:buFont typeface="Caveat"/>
              <a:buChar char="-"/>
            </a:pPr>
            <a:r>
              <a:rPr b="1" i="0" lang="it" sz="1600" u="none" cap="none" strike="noStrike">
                <a:solidFill>
                  <a:srgbClr val="000000"/>
                </a:solidFill>
                <a:highlight>
                  <a:srgbClr val="D5CCCD"/>
                </a:highlight>
                <a:latin typeface="Caveat"/>
                <a:ea typeface="Caveat"/>
                <a:cs typeface="Caveat"/>
                <a:sym typeface="Caveat"/>
              </a:rPr>
              <a:t>Support for additionals audio formats</a:t>
            </a:r>
            <a:endParaRPr b="1" i="0" sz="1600" u="none" cap="none" strike="noStrike">
              <a:solidFill>
                <a:srgbClr val="000000"/>
              </a:solidFill>
              <a:highlight>
                <a:srgbClr val="D5CCCD"/>
              </a:highlight>
              <a:latin typeface="Caveat"/>
              <a:ea typeface="Caveat"/>
              <a:cs typeface="Caveat"/>
              <a:sym typeface="Caveat"/>
            </a:endParaRPr>
          </a:p>
          <a:p>
            <a:pPr indent="-330200" lvl="0" marL="457200" marR="0" rtl="0" algn="l">
              <a:lnSpc>
                <a:spcPct val="150000"/>
              </a:lnSpc>
              <a:spcBef>
                <a:spcPts val="0"/>
              </a:spcBef>
              <a:spcAft>
                <a:spcPts val="0"/>
              </a:spcAft>
              <a:buClr>
                <a:srgbClr val="000000"/>
              </a:buClr>
              <a:buSzPts val="1600"/>
              <a:buFont typeface="Caveat"/>
              <a:buChar char="-"/>
            </a:pPr>
            <a:r>
              <a:rPr b="1" i="0" lang="it" sz="1600" u="none" cap="none" strike="noStrike">
                <a:solidFill>
                  <a:srgbClr val="000000"/>
                </a:solidFill>
                <a:highlight>
                  <a:srgbClr val="D5CCCD"/>
                </a:highlight>
                <a:latin typeface="Caveat"/>
                <a:ea typeface="Caveat"/>
                <a:cs typeface="Caveat"/>
                <a:sym typeface="Caveat"/>
              </a:rPr>
              <a:t>Exposing logs</a:t>
            </a:r>
            <a:endParaRPr b="1" i="0" sz="1600" u="none" cap="none" strike="noStrike">
              <a:solidFill>
                <a:srgbClr val="000000"/>
              </a:solidFill>
              <a:highlight>
                <a:srgbClr val="D5CCCD"/>
              </a:highlight>
              <a:latin typeface="Caveat"/>
              <a:ea typeface="Caveat"/>
              <a:cs typeface="Caveat"/>
              <a:sym typeface="Caveat"/>
            </a:endParaRPr>
          </a:p>
          <a:p>
            <a:pPr indent="-330200" lvl="0" marL="457200" marR="0" rtl="0" algn="l">
              <a:lnSpc>
                <a:spcPct val="150000"/>
              </a:lnSpc>
              <a:spcBef>
                <a:spcPts val="0"/>
              </a:spcBef>
              <a:spcAft>
                <a:spcPts val="0"/>
              </a:spcAft>
              <a:buClr>
                <a:srgbClr val="000000"/>
              </a:buClr>
              <a:buSzPts val="1600"/>
              <a:buFont typeface="Caveat"/>
              <a:buChar char="-"/>
            </a:pPr>
            <a:r>
              <a:rPr b="1" i="0" lang="it" sz="1600" u="none" cap="none" strike="noStrike">
                <a:solidFill>
                  <a:srgbClr val="000000"/>
                </a:solidFill>
                <a:highlight>
                  <a:srgbClr val="D5CCCD"/>
                </a:highlight>
                <a:latin typeface="Caveat"/>
                <a:ea typeface="Caveat"/>
                <a:cs typeface="Caveat"/>
                <a:sym typeface="Caveat"/>
              </a:rPr>
              <a:t>Search functions on output results</a:t>
            </a:r>
            <a:endParaRPr b="1" i="0" sz="1600" u="none" cap="none" strike="noStrike">
              <a:solidFill>
                <a:srgbClr val="000000"/>
              </a:solidFill>
              <a:highlight>
                <a:srgbClr val="D5CCCD"/>
              </a:highlight>
              <a:latin typeface="Caveat"/>
              <a:ea typeface="Caveat"/>
              <a:cs typeface="Caveat"/>
              <a:sym typeface="Caveat"/>
            </a:endParaRPr>
          </a:p>
          <a:p>
            <a:pPr indent="-330200" lvl="0" marL="457200" marR="0" rtl="0" algn="l">
              <a:lnSpc>
                <a:spcPct val="150000"/>
              </a:lnSpc>
              <a:spcBef>
                <a:spcPts val="0"/>
              </a:spcBef>
              <a:spcAft>
                <a:spcPts val="0"/>
              </a:spcAft>
              <a:buClr>
                <a:srgbClr val="000000"/>
              </a:buClr>
              <a:buSzPts val="1600"/>
              <a:buFont typeface="Caveat"/>
              <a:buChar char="-"/>
            </a:pPr>
            <a:r>
              <a:rPr b="1" i="0" lang="it" sz="1600" u="none" cap="none" strike="noStrike">
                <a:solidFill>
                  <a:srgbClr val="000000"/>
                </a:solidFill>
                <a:highlight>
                  <a:srgbClr val="D5CCCD"/>
                </a:highlight>
                <a:latin typeface="Caveat"/>
                <a:ea typeface="Caveat"/>
                <a:cs typeface="Caveat"/>
                <a:sym typeface="Caveat"/>
              </a:rPr>
              <a:t>UI Themes</a:t>
            </a:r>
            <a:endParaRPr b="1" i="0" sz="1600" u="none" cap="none" strike="noStrike">
              <a:solidFill>
                <a:srgbClr val="000000"/>
              </a:solidFill>
              <a:highlight>
                <a:srgbClr val="D5CCCD"/>
              </a:highlight>
              <a:latin typeface="Caveat"/>
              <a:ea typeface="Caveat"/>
              <a:cs typeface="Caveat"/>
              <a:sym typeface="Caveat"/>
            </a:endParaRPr>
          </a:p>
          <a:p>
            <a:pPr indent="-330200" lvl="0" marL="457200" marR="0" rtl="0" algn="l">
              <a:lnSpc>
                <a:spcPct val="150000"/>
              </a:lnSpc>
              <a:spcBef>
                <a:spcPts val="0"/>
              </a:spcBef>
              <a:spcAft>
                <a:spcPts val="0"/>
              </a:spcAft>
              <a:buClr>
                <a:srgbClr val="000000"/>
              </a:buClr>
              <a:buSzPts val="1600"/>
              <a:buFont typeface="Caveat"/>
              <a:buChar char="-"/>
            </a:pPr>
            <a:r>
              <a:rPr b="1" i="0" lang="it" sz="1600" u="none" cap="none" strike="noStrike">
                <a:solidFill>
                  <a:srgbClr val="000000"/>
                </a:solidFill>
                <a:highlight>
                  <a:srgbClr val="D5CCCD"/>
                </a:highlight>
                <a:latin typeface="Caveat"/>
                <a:ea typeface="Caveat"/>
                <a:cs typeface="Caveat"/>
                <a:sym typeface="Caveat"/>
              </a:rPr>
              <a:t>Support for additional languages</a:t>
            </a:r>
            <a:endParaRPr b="1" i="0" sz="1600" u="none" cap="none" strike="noStrike">
              <a:solidFill>
                <a:srgbClr val="000000"/>
              </a:solidFill>
              <a:highlight>
                <a:srgbClr val="D5CCCD"/>
              </a:highlight>
              <a:latin typeface="Caveat"/>
              <a:ea typeface="Caveat"/>
              <a:cs typeface="Caveat"/>
              <a:sym typeface="Caveat"/>
            </a:endParaRPr>
          </a:p>
          <a:p>
            <a:pPr indent="-330200" lvl="0" marL="457200" marR="0" rtl="0" algn="l">
              <a:lnSpc>
                <a:spcPct val="150000"/>
              </a:lnSpc>
              <a:spcBef>
                <a:spcPts val="0"/>
              </a:spcBef>
              <a:spcAft>
                <a:spcPts val="0"/>
              </a:spcAft>
              <a:buClr>
                <a:srgbClr val="000000"/>
              </a:buClr>
              <a:buSzPts val="1600"/>
              <a:buFont typeface="Caveat"/>
              <a:buChar char="-"/>
            </a:pPr>
            <a:r>
              <a:rPr b="1" i="0" lang="it" sz="1600" u="none" cap="none" strike="noStrike">
                <a:solidFill>
                  <a:srgbClr val="000000"/>
                </a:solidFill>
                <a:highlight>
                  <a:srgbClr val="D5CCCD"/>
                </a:highlight>
                <a:latin typeface="Caveat"/>
                <a:ea typeface="Caveat"/>
                <a:cs typeface="Caveat"/>
                <a:sym typeface="Caveat"/>
              </a:rPr>
              <a:t>User collaboration use cases</a:t>
            </a:r>
            <a:endParaRPr b="1" i="0" sz="1600" u="none" cap="none" strike="noStrike">
              <a:solidFill>
                <a:srgbClr val="000000"/>
              </a:solidFill>
              <a:highlight>
                <a:srgbClr val="D5CCCD"/>
              </a:highlight>
              <a:latin typeface="Caveat"/>
              <a:ea typeface="Caveat"/>
              <a:cs typeface="Caveat"/>
              <a:sym typeface="Caveat"/>
            </a:endParaRPr>
          </a:p>
          <a:p>
            <a:pPr indent="-330200" lvl="0" marL="457200" marR="0" rtl="0" algn="l">
              <a:lnSpc>
                <a:spcPct val="150000"/>
              </a:lnSpc>
              <a:spcBef>
                <a:spcPts val="0"/>
              </a:spcBef>
              <a:spcAft>
                <a:spcPts val="0"/>
              </a:spcAft>
              <a:buClr>
                <a:srgbClr val="000000"/>
              </a:buClr>
              <a:buSzPts val="1600"/>
              <a:buFont typeface="Caveat"/>
              <a:buChar char="-"/>
            </a:pPr>
            <a:r>
              <a:rPr b="1" i="0" lang="it" sz="1600" u="none" cap="none" strike="noStrike">
                <a:solidFill>
                  <a:srgbClr val="000000"/>
                </a:solidFill>
                <a:highlight>
                  <a:srgbClr val="D5CCCD"/>
                </a:highlight>
                <a:latin typeface="Caveat"/>
                <a:ea typeface="Caveat"/>
                <a:cs typeface="Caveat"/>
                <a:sym typeface="Caveat"/>
              </a:rPr>
              <a:t>Additional authentication &amp; authorization methods</a:t>
            </a:r>
            <a:endParaRPr b="1" i="0" sz="1600" u="none" cap="none" strike="noStrike">
              <a:solidFill>
                <a:srgbClr val="000000"/>
              </a:solidFill>
              <a:highlight>
                <a:srgbClr val="D5CCCD"/>
              </a:highlight>
              <a:latin typeface="Caveat"/>
              <a:ea typeface="Caveat"/>
              <a:cs typeface="Caveat"/>
              <a:sym typeface="Caveat"/>
            </a:endParaRPr>
          </a:p>
          <a:p>
            <a:pPr indent="-330200" lvl="0" marL="457200" marR="0" rtl="0" algn="l">
              <a:lnSpc>
                <a:spcPct val="150000"/>
              </a:lnSpc>
              <a:spcBef>
                <a:spcPts val="0"/>
              </a:spcBef>
              <a:spcAft>
                <a:spcPts val="0"/>
              </a:spcAft>
              <a:buClr>
                <a:srgbClr val="000000"/>
              </a:buClr>
              <a:buSzPts val="1600"/>
              <a:buFont typeface="Caveat"/>
              <a:buChar char="-"/>
            </a:pPr>
            <a:r>
              <a:rPr b="1" i="0" lang="it" sz="1600" u="none" cap="none" strike="noStrike">
                <a:solidFill>
                  <a:srgbClr val="000000"/>
                </a:solidFill>
                <a:highlight>
                  <a:srgbClr val="D5CCCD"/>
                </a:highlight>
                <a:latin typeface="Caveat"/>
                <a:ea typeface="Caveat"/>
                <a:cs typeface="Caveat"/>
                <a:sym typeface="Caveat"/>
              </a:rPr>
              <a:t>Data export</a:t>
            </a:r>
            <a:endParaRPr b="1" i="0" sz="1600" u="none" cap="none" strike="noStrike">
              <a:solidFill>
                <a:srgbClr val="000000"/>
              </a:solidFill>
              <a:highlight>
                <a:srgbClr val="D5CCCD"/>
              </a:highlight>
              <a:latin typeface="Caveat"/>
              <a:ea typeface="Caveat"/>
              <a:cs typeface="Caveat"/>
              <a:sym typeface="Caveat"/>
            </a:endParaRPr>
          </a:p>
        </p:txBody>
      </p:sp>
      <p:grpSp>
        <p:nvGrpSpPr>
          <p:cNvPr id="256" name="Google Shape;256;p29"/>
          <p:cNvGrpSpPr/>
          <p:nvPr/>
        </p:nvGrpSpPr>
        <p:grpSpPr>
          <a:xfrm>
            <a:off x="4959354" y="1731250"/>
            <a:ext cx="3709446" cy="934734"/>
            <a:chOff x="4959354" y="1741717"/>
            <a:chExt cx="3709446" cy="934734"/>
          </a:xfrm>
        </p:grpSpPr>
        <p:sp>
          <p:nvSpPr>
            <p:cNvPr id="257" name="Google Shape;257;p29"/>
            <p:cNvSpPr txBox="1"/>
            <p:nvPr/>
          </p:nvSpPr>
          <p:spPr>
            <a:xfrm>
              <a:off x="5235600" y="1762651"/>
              <a:ext cx="3433200" cy="9138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0" i="0" lang="it" sz="1400" u="none" cap="none" strike="noStrike">
                  <a:solidFill>
                    <a:srgbClr val="000000"/>
                  </a:solidFill>
                  <a:latin typeface="Arial"/>
                  <a:ea typeface="Arial"/>
                  <a:cs typeface="Arial"/>
                  <a:sym typeface="Arial"/>
                </a:rPr>
                <a:t>A first preliminary but very positive feedback has been received from experts at the IS2 2023 Conference in Pisa</a:t>
              </a:r>
              <a:endParaRPr b="0" i="0" sz="1400" u="none" cap="none" strike="noStrike">
                <a:solidFill>
                  <a:srgbClr val="000000"/>
                </a:solidFill>
                <a:latin typeface="Arial"/>
                <a:ea typeface="Arial"/>
                <a:cs typeface="Arial"/>
                <a:sym typeface="Arial"/>
              </a:endParaRPr>
            </a:p>
          </p:txBody>
        </p:sp>
        <p:sp>
          <p:nvSpPr>
            <p:cNvPr id="258" name="Google Shape;258;p29"/>
            <p:cNvSpPr txBox="1"/>
            <p:nvPr/>
          </p:nvSpPr>
          <p:spPr>
            <a:xfrm>
              <a:off x="4959354" y="1741717"/>
              <a:ext cx="475200" cy="400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chemeClr val="dk1"/>
                </a:buClr>
                <a:buSzPts val="1100"/>
                <a:buFont typeface="Arial"/>
                <a:buNone/>
              </a:pPr>
              <a:r>
                <a:rPr b="0" i="0" lang="it" sz="14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0"/>
          <p:cNvSpPr txBox="1"/>
          <p:nvPr>
            <p:ph type="title"/>
          </p:nvPr>
        </p:nvSpPr>
        <p:spPr>
          <a:xfrm>
            <a:off x="125" y="187700"/>
            <a:ext cx="9144000" cy="6060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b="1" lang="it" sz="2500"/>
              <a:t>Conclusions</a:t>
            </a:r>
            <a:endParaRPr b="1" sz="2500"/>
          </a:p>
        </p:txBody>
      </p:sp>
      <p:pic>
        <p:nvPicPr>
          <p:cNvPr id="264" name="Google Shape;264;p30"/>
          <p:cNvPicPr preferRelativeResize="0"/>
          <p:nvPr/>
        </p:nvPicPr>
        <p:blipFill rotWithShape="1">
          <a:blip r:embed="rId3">
            <a:alphaModFix/>
          </a:blip>
          <a:srcRect b="0" l="0" r="0" t="0"/>
          <a:stretch/>
        </p:blipFill>
        <p:spPr>
          <a:xfrm>
            <a:off x="0" y="3376482"/>
            <a:ext cx="9144003" cy="1763612"/>
          </a:xfrm>
          <a:prstGeom prst="rect">
            <a:avLst/>
          </a:prstGeom>
          <a:noFill/>
          <a:ln>
            <a:noFill/>
          </a:ln>
        </p:spPr>
      </p:pic>
      <p:grpSp>
        <p:nvGrpSpPr>
          <p:cNvPr id="265" name="Google Shape;265;p30"/>
          <p:cNvGrpSpPr/>
          <p:nvPr/>
        </p:nvGrpSpPr>
        <p:grpSpPr>
          <a:xfrm>
            <a:off x="0" y="1322183"/>
            <a:ext cx="9143591" cy="3483050"/>
            <a:chOff x="0" y="1189775"/>
            <a:chExt cx="8938017" cy="3483050"/>
          </a:xfrm>
        </p:grpSpPr>
        <p:grpSp>
          <p:nvGrpSpPr>
            <p:cNvPr id="266" name="Google Shape;266;p30"/>
            <p:cNvGrpSpPr/>
            <p:nvPr/>
          </p:nvGrpSpPr>
          <p:grpSpPr>
            <a:xfrm>
              <a:off x="5632317" y="1189775"/>
              <a:ext cx="3305700" cy="3483050"/>
              <a:chOff x="5632317" y="1189775"/>
              <a:chExt cx="3305700" cy="3483050"/>
            </a:xfrm>
          </p:grpSpPr>
          <p:sp>
            <p:nvSpPr>
              <p:cNvPr id="267" name="Google Shape;267;p30"/>
              <p:cNvSpPr/>
              <p:nvPr/>
            </p:nvSpPr>
            <p:spPr>
              <a:xfrm>
                <a:off x="5632317" y="1189775"/>
                <a:ext cx="3305700" cy="669000"/>
              </a:xfrm>
              <a:prstGeom prst="chevron">
                <a:avLst>
                  <a:gd fmla="val 50000" name="adj"/>
                </a:avLst>
              </a:prstGeom>
              <a:solidFill>
                <a:srgbClr val="D8382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it" sz="1800" u="none" cap="none" strike="noStrike">
                    <a:solidFill>
                      <a:srgbClr val="FFFFFF"/>
                    </a:solidFill>
                    <a:latin typeface="Roboto"/>
                    <a:ea typeface="Roboto"/>
                    <a:cs typeface="Roboto"/>
                    <a:sym typeface="Roboto"/>
                  </a:rPr>
                  <a:t>Web GUI</a:t>
                </a:r>
                <a:endParaRPr b="1" i="0" sz="1800" u="none" cap="none" strike="noStrike">
                  <a:solidFill>
                    <a:srgbClr val="FFFFFF"/>
                  </a:solidFill>
                  <a:latin typeface="Roboto"/>
                  <a:ea typeface="Roboto"/>
                  <a:cs typeface="Roboto"/>
                  <a:sym typeface="Roboto"/>
                </a:endParaRPr>
              </a:p>
            </p:txBody>
          </p:sp>
          <p:sp>
            <p:nvSpPr>
              <p:cNvPr id="268" name="Google Shape;268;p30"/>
              <p:cNvSpPr txBox="1"/>
              <p:nvPr/>
            </p:nvSpPr>
            <p:spPr>
              <a:xfrm>
                <a:off x="6167063" y="2057125"/>
                <a:ext cx="2236200" cy="2615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grpSp>
        <p:grpSp>
          <p:nvGrpSpPr>
            <p:cNvPr id="269" name="Google Shape;269;p30"/>
            <p:cNvGrpSpPr/>
            <p:nvPr/>
          </p:nvGrpSpPr>
          <p:grpSpPr>
            <a:xfrm>
              <a:off x="0" y="1189989"/>
              <a:ext cx="3546900" cy="3482836"/>
              <a:chOff x="0" y="1189989"/>
              <a:chExt cx="3546900" cy="3482836"/>
            </a:xfrm>
          </p:grpSpPr>
          <p:sp>
            <p:nvSpPr>
              <p:cNvPr id="270" name="Google Shape;270;p30"/>
              <p:cNvSpPr/>
              <p:nvPr/>
            </p:nvSpPr>
            <p:spPr>
              <a:xfrm>
                <a:off x="0" y="1189989"/>
                <a:ext cx="3546900" cy="669000"/>
              </a:xfrm>
              <a:prstGeom prst="homePlate">
                <a:avLst>
                  <a:gd fmla="val 50000" name="adj"/>
                </a:avLst>
              </a:prstGeom>
              <a:solidFill>
                <a:srgbClr val="802017"/>
              </a:solidFill>
              <a:ln>
                <a:noFill/>
              </a:ln>
            </p:spPr>
            <p:txBody>
              <a:bodyPr anchorCtr="0" anchor="ctr" bIns="91425" lIns="91425" spcFirstLastPara="1" rIns="91425" wrap="square" tIns="91425">
                <a:noAutofit/>
              </a:bodyPr>
              <a:lstStyle/>
              <a:p>
                <a:pPr indent="0" lvl="0" marL="540000" marR="36181" rtl="0" algn="l">
                  <a:lnSpc>
                    <a:spcPct val="100000"/>
                  </a:lnSpc>
                  <a:spcBef>
                    <a:spcPts val="0"/>
                  </a:spcBef>
                  <a:spcAft>
                    <a:spcPts val="0"/>
                  </a:spcAft>
                  <a:buClr>
                    <a:srgbClr val="000000"/>
                  </a:buClr>
                  <a:buSzPts val="1700"/>
                  <a:buFont typeface="Arial"/>
                  <a:buNone/>
                </a:pPr>
                <a:r>
                  <a:rPr b="1" i="0" lang="it" sz="1700" u="none" cap="none" strike="noStrike">
                    <a:solidFill>
                      <a:srgbClr val="FFFFFF"/>
                    </a:solidFill>
                    <a:latin typeface="Roboto"/>
                    <a:ea typeface="Roboto"/>
                    <a:cs typeface="Roboto"/>
                    <a:sym typeface="Roboto"/>
                  </a:rPr>
                  <a:t>PLC Testbench</a:t>
                </a:r>
                <a:endParaRPr b="1" i="0" sz="1700" u="none" cap="none" strike="noStrike">
                  <a:solidFill>
                    <a:srgbClr val="FFFFFF"/>
                  </a:solidFill>
                  <a:latin typeface="Roboto"/>
                  <a:ea typeface="Roboto"/>
                  <a:cs typeface="Roboto"/>
                  <a:sym typeface="Roboto"/>
                </a:endParaRPr>
              </a:p>
              <a:p>
                <a:pPr indent="0" lvl="0" marL="540000" marR="36181" rtl="0" algn="l">
                  <a:lnSpc>
                    <a:spcPct val="100000"/>
                  </a:lnSpc>
                  <a:spcBef>
                    <a:spcPts val="0"/>
                  </a:spcBef>
                  <a:spcAft>
                    <a:spcPts val="0"/>
                  </a:spcAft>
                  <a:buClr>
                    <a:srgbClr val="000000"/>
                  </a:buClr>
                  <a:buSzPts val="1700"/>
                  <a:buFont typeface="Arial"/>
                  <a:buNone/>
                </a:pPr>
                <a:r>
                  <a:rPr b="1" i="0" lang="it" sz="1700" u="none" cap="none" strike="noStrike">
                    <a:solidFill>
                      <a:srgbClr val="FFFFFF"/>
                    </a:solidFill>
                    <a:latin typeface="Roboto"/>
                    <a:ea typeface="Roboto"/>
                    <a:cs typeface="Roboto"/>
                    <a:sym typeface="Roboto"/>
                  </a:rPr>
                  <a:t>Native interaction</a:t>
                </a:r>
                <a:endParaRPr b="1" i="0" sz="1700" u="none" cap="none" strike="noStrike">
                  <a:solidFill>
                    <a:srgbClr val="FFFFFF"/>
                  </a:solidFill>
                  <a:latin typeface="Roboto"/>
                  <a:ea typeface="Roboto"/>
                  <a:cs typeface="Roboto"/>
                  <a:sym typeface="Roboto"/>
                </a:endParaRPr>
              </a:p>
            </p:txBody>
          </p:sp>
          <p:sp>
            <p:nvSpPr>
              <p:cNvPr id="271" name="Google Shape;271;p30"/>
              <p:cNvSpPr txBox="1"/>
              <p:nvPr/>
            </p:nvSpPr>
            <p:spPr>
              <a:xfrm>
                <a:off x="655361" y="2057125"/>
                <a:ext cx="2236200" cy="2615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grpSp>
        <p:grpSp>
          <p:nvGrpSpPr>
            <p:cNvPr id="272" name="Google Shape;272;p30"/>
            <p:cNvGrpSpPr/>
            <p:nvPr/>
          </p:nvGrpSpPr>
          <p:grpSpPr>
            <a:xfrm>
              <a:off x="2944204" y="1189775"/>
              <a:ext cx="3305700" cy="3483050"/>
              <a:chOff x="2944204" y="1189775"/>
              <a:chExt cx="3305700" cy="3483050"/>
            </a:xfrm>
          </p:grpSpPr>
          <p:sp>
            <p:nvSpPr>
              <p:cNvPr id="273" name="Google Shape;273;p30"/>
              <p:cNvSpPr/>
              <p:nvPr/>
            </p:nvSpPr>
            <p:spPr>
              <a:xfrm>
                <a:off x="2944204" y="1189775"/>
                <a:ext cx="3305700" cy="669000"/>
              </a:xfrm>
              <a:prstGeom prst="chevron">
                <a:avLst>
                  <a:gd fmla="val 50000" name="adj"/>
                </a:avLst>
              </a:prstGeom>
              <a:solidFill>
                <a:srgbClr val="B02C2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Roboto"/>
                  <a:ea typeface="Roboto"/>
                  <a:cs typeface="Roboto"/>
                  <a:sym typeface="Roboto"/>
                </a:endParaRPr>
              </a:p>
            </p:txBody>
          </p:sp>
          <p:sp>
            <p:nvSpPr>
              <p:cNvPr id="274" name="Google Shape;274;p30"/>
              <p:cNvSpPr txBox="1"/>
              <p:nvPr/>
            </p:nvSpPr>
            <p:spPr>
              <a:xfrm>
                <a:off x="3478949" y="2057125"/>
                <a:ext cx="2236200" cy="2615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grpSp>
      </p:grpSp>
      <p:sp>
        <p:nvSpPr>
          <p:cNvPr id="275" name="Google Shape;275;p30"/>
          <p:cNvSpPr/>
          <p:nvPr/>
        </p:nvSpPr>
        <p:spPr>
          <a:xfrm>
            <a:off x="1900" y="1994525"/>
            <a:ext cx="3048000" cy="1382100"/>
          </a:xfrm>
          <a:prstGeom prst="rect">
            <a:avLst/>
          </a:prstGeom>
          <a:solidFill>
            <a:srgbClr val="802017"/>
          </a:solidFill>
          <a:ln>
            <a:noFill/>
          </a:ln>
        </p:spPr>
        <p:txBody>
          <a:bodyPr anchorCtr="0" anchor="ctr" bIns="91425" lIns="91425" spcFirstLastPara="1" rIns="91425" wrap="square" tIns="91425">
            <a:noAutofit/>
          </a:bodyPr>
          <a:lstStyle/>
          <a:p>
            <a:pPr indent="0" lvl="0" marL="179999" marR="0" rtl="0" algn="l">
              <a:lnSpc>
                <a:spcPct val="115000"/>
              </a:lnSpc>
              <a:spcBef>
                <a:spcPts val="0"/>
              </a:spcBef>
              <a:spcAft>
                <a:spcPts val="0"/>
              </a:spcAft>
              <a:buClr>
                <a:srgbClr val="000000"/>
              </a:buClr>
              <a:buSzPts val="1400"/>
              <a:buFont typeface="Arial"/>
              <a:buNone/>
            </a:pPr>
            <a:r>
              <a:rPr b="1" i="0" lang="it" sz="1400" u="none" cap="none" strike="noStrike">
                <a:solidFill>
                  <a:srgbClr val="FFFFFF"/>
                </a:solidFill>
                <a:latin typeface="Arial"/>
                <a:ea typeface="Arial"/>
                <a:cs typeface="Arial"/>
                <a:sym typeface="Arial"/>
              </a:rPr>
              <a:t>- limited and raw visual output</a:t>
            </a:r>
            <a:endParaRPr b="1" i="0" sz="1400" u="none" cap="none" strike="noStrike">
              <a:solidFill>
                <a:srgbClr val="FFFFFF"/>
              </a:solidFill>
              <a:latin typeface="Arial"/>
              <a:ea typeface="Arial"/>
              <a:cs typeface="Arial"/>
              <a:sym typeface="Arial"/>
            </a:endParaRPr>
          </a:p>
          <a:p>
            <a:pPr indent="0" lvl="0" marL="179999" marR="0" rtl="0" algn="l">
              <a:lnSpc>
                <a:spcPct val="115000"/>
              </a:lnSpc>
              <a:spcBef>
                <a:spcPts val="0"/>
              </a:spcBef>
              <a:spcAft>
                <a:spcPts val="0"/>
              </a:spcAft>
              <a:buClr>
                <a:srgbClr val="000000"/>
              </a:buClr>
              <a:buSzPts val="1400"/>
              <a:buFont typeface="Arial"/>
              <a:buNone/>
            </a:pPr>
            <a:r>
              <a:rPr b="1" i="0" lang="it" sz="1400" u="none" cap="none" strike="noStrike">
                <a:solidFill>
                  <a:srgbClr val="FFFFFF"/>
                </a:solidFill>
                <a:latin typeface="Arial"/>
                <a:ea typeface="Arial"/>
                <a:cs typeface="Arial"/>
                <a:sym typeface="Arial"/>
              </a:rPr>
              <a:t>- no output integration</a:t>
            </a:r>
            <a:endParaRPr b="1" i="0" sz="1400" u="none" cap="none" strike="noStrike">
              <a:solidFill>
                <a:srgbClr val="FFFFFF"/>
              </a:solidFill>
              <a:latin typeface="Arial"/>
              <a:ea typeface="Arial"/>
              <a:cs typeface="Arial"/>
              <a:sym typeface="Arial"/>
            </a:endParaRPr>
          </a:p>
          <a:p>
            <a:pPr indent="0" lvl="0" marL="179999" marR="0" rtl="0" algn="l">
              <a:lnSpc>
                <a:spcPct val="115000"/>
              </a:lnSpc>
              <a:spcBef>
                <a:spcPts val="0"/>
              </a:spcBef>
              <a:spcAft>
                <a:spcPts val="0"/>
              </a:spcAft>
              <a:buClr>
                <a:srgbClr val="000000"/>
              </a:buClr>
              <a:buSzPts val="1400"/>
              <a:buFont typeface="Arial"/>
              <a:buNone/>
            </a:pPr>
            <a:r>
              <a:rPr b="1" i="0" lang="it" sz="1400" u="none" cap="none" strike="noStrike">
                <a:solidFill>
                  <a:srgbClr val="FFFFFF"/>
                </a:solidFill>
                <a:latin typeface="Arial"/>
                <a:ea typeface="Arial"/>
                <a:cs typeface="Arial"/>
                <a:sym typeface="Arial"/>
              </a:rPr>
              <a:t>- programming-level interaction</a:t>
            </a:r>
            <a:endParaRPr b="1" i="0" sz="1400" u="none" cap="none" strike="noStrike">
              <a:solidFill>
                <a:srgbClr val="FFFFFF"/>
              </a:solidFill>
              <a:latin typeface="Arial"/>
              <a:ea typeface="Arial"/>
              <a:cs typeface="Arial"/>
              <a:sym typeface="Arial"/>
            </a:endParaRPr>
          </a:p>
          <a:p>
            <a:pPr indent="0" lvl="0" marL="179999" marR="0" rtl="0" algn="l">
              <a:lnSpc>
                <a:spcPct val="115000"/>
              </a:lnSpc>
              <a:spcBef>
                <a:spcPts val="0"/>
              </a:spcBef>
              <a:spcAft>
                <a:spcPts val="0"/>
              </a:spcAft>
              <a:buClr>
                <a:srgbClr val="000000"/>
              </a:buClr>
              <a:buSzPts val="1400"/>
              <a:buFont typeface="Arial"/>
              <a:buNone/>
            </a:pPr>
            <a:r>
              <a:rPr b="1" i="0" lang="it" sz="1400" u="none" cap="none" strike="noStrike">
                <a:solidFill>
                  <a:srgbClr val="FFFFFF"/>
                </a:solidFill>
                <a:latin typeface="Arial"/>
                <a:ea typeface="Arial"/>
                <a:cs typeface="Arial"/>
                <a:sym typeface="Arial"/>
              </a:rPr>
              <a:t>- installation complexity</a:t>
            </a:r>
            <a:endParaRPr b="1" i="0" sz="1400" u="none" cap="none" strike="noStrike">
              <a:solidFill>
                <a:srgbClr val="FFFFFF"/>
              </a:solidFill>
              <a:latin typeface="Arial"/>
              <a:ea typeface="Arial"/>
              <a:cs typeface="Arial"/>
              <a:sym typeface="Arial"/>
            </a:endParaRPr>
          </a:p>
        </p:txBody>
      </p:sp>
      <p:sp>
        <p:nvSpPr>
          <p:cNvPr id="276" name="Google Shape;276;p30"/>
          <p:cNvSpPr/>
          <p:nvPr/>
        </p:nvSpPr>
        <p:spPr>
          <a:xfrm>
            <a:off x="6063350" y="1994525"/>
            <a:ext cx="3080700" cy="1382100"/>
          </a:xfrm>
          <a:prstGeom prst="rect">
            <a:avLst/>
          </a:prstGeom>
          <a:solidFill>
            <a:srgbClr val="D83829"/>
          </a:solidFill>
          <a:ln>
            <a:noFill/>
          </a:ln>
        </p:spPr>
        <p:txBody>
          <a:bodyPr anchorCtr="0" anchor="ctr" bIns="91425" lIns="91425" spcFirstLastPara="1" rIns="91425" wrap="square" tIns="91425">
            <a:noAutofit/>
          </a:bodyPr>
          <a:lstStyle/>
          <a:p>
            <a:pPr indent="0" lvl="0" marL="179999" marR="0" rtl="0" algn="l">
              <a:lnSpc>
                <a:spcPct val="115000"/>
              </a:lnSpc>
              <a:spcBef>
                <a:spcPts val="0"/>
              </a:spcBef>
              <a:spcAft>
                <a:spcPts val="0"/>
              </a:spcAft>
              <a:buClr>
                <a:srgbClr val="000000"/>
              </a:buClr>
              <a:buSzPts val="1400"/>
              <a:buFont typeface="Arial"/>
              <a:buNone/>
            </a:pPr>
            <a:r>
              <a:rPr b="1" i="0" lang="it" sz="1400" u="none" cap="none" strike="noStrike">
                <a:solidFill>
                  <a:srgbClr val="FFFFFF"/>
                </a:solidFill>
                <a:latin typeface="Arial"/>
                <a:ea typeface="Arial"/>
                <a:cs typeface="Arial"/>
                <a:sym typeface="Arial"/>
              </a:rPr>
              <a:t>- sophisticated visual output</a:t>
            </a:r>
            <a:endParaRPr b="1" i="0" sz="1400" u="none" cap="none" strike="noStrike">
              <a:solidFill>
                <a:srgbClr val="FFFFFF"/>
              </a:solidFill>
              <a:latin typeface="Arial"/>
              <a:ea typeface="Arial"/>
              <a:cs typeface="Arial"/>
              <a:sym typeface="Arial"/>
            </a:endParaRPr>
          </a:p>
          <a:p>
            <a:pPr indent="0" lvl="0" marL="179999" marR="0" rtl="0" algn="l">
              <a:lnSpc>
                <a:spcPct val="115000"/>
              </a:lnSpc>
              <a:spcBef>
                <a:spcPts val="0"/>
              </a:spcBef>
              <a:spcAft>
                <a:spcPts val="0"/>
              </a:spcAft>
              <a:buClr>
                <a:schemeClr val="dk1"/>
              </a:buClr>
              <a:buSzPts val="1100"/>
              <a:buFont typeface="Arial"/>
              <a:buNone/>
            </a:pPr>
            <a:r>
              <a:rPr b="1" i="0" lang="it" sz="1400" u="none" cap="none" strike="noStrike">
                <a:solidFill>
                  <a:srgbClr val="FFFFFF"/>
                </a:solidFill>
                <a:latin typeface="Arial"/>
                <a:ea typeface="Arial"/>
                <a:cs typeface="Arial"/>
                <a:sym typeface="Arial"/>
              </a:rPr>
              <a:t>- highly integrated output</a:t>
            </a:r>
            <a:endParaRPr b="1" i="0" sz="1400" u="none" cap="none" strike="noStrike">
              <a:solidFill>
                <a:srgbClr val="FFFFFF"/>
              </a:solidFill>
              <a:latin typeface="Arial"/>
              <a:ea typeface="Arial"/>
              <a:cs typeface="Arial"/>
              <a:sym typeface="Arial"/>
            </a:endParaRPr>
          </a:p>
          <a:p>
            <a:pPr indent="0" lvl="0" marL="179999" marR="0" rtl="0" algn="l">
              <a:lnSpc>
                <a:spcPct val="115000"/>
              </a:lnSpc>
              <a:spcBef>
                <a:spcPts val="0"/>
              </a:spcBef>
              <a:spcAft>
                <a:spcPts val="0"/>
              </a:spcAft>
              <a:buClr>
                <a:schemeClr val="dk1"/>
              </a:buClr>
              <a:buSzPts val="1100"/>
              <a:buFont typeface="Arial"/>
              <a:buNone/>
            </a:pPr>
            <a:r>
              <a:rPr b="1" i="0" lang="it" sz="1400" u="none" cap="none" strike="noStrike">
                <a:solidFill>
                  <a:srgbClr val="FFFFFF"/>
                </a:solidFill>
                <a:latin typeface="Arial"/>
                <a:ea typeface="Arial"/>
                <a:cs typeface="Arial"/>
                <a:sym typeface="Arial"/>
              </a:rPr>
              <a:t>- graphical interaction</a:t>
            </a:r>
            <a:endParaRPr b="1" i="0" sz="1400" u="none" cap="none" strike="noStrike">
              <a:solidFill>
                <a:srgbClr val="FFFFFF"/>
              </a:solidFill>
              <a:latin typeface="Arial"/>
              <a:ea typeface="Arial"/>
              <a:cs typeface="Arial"/>
              <a:sym typeface="Arial"/>
            </a:endParaRPr>
          </a:p>
          <a:p>
            <a:pPr indent="0" lvl="0" marL="179999" marR="0" rtl="0" algn="l">
              <a:lnSpc>
                <a:spcPct val="115000"/>
              </a:lnSpc>
              <a:spcBef>
                <a:spcPts val="0"/>
              </a:spcBef>
              <a:spcAft>
                <a:spcPts val="0"/>
              </a:spcAft>
              <a:buClr>
                <a:schemeClr val="dk1"/>
              </a:buClr>
              <a:buSzPts val="1100"/>
              <a:buFont typeface="Arial"/>
              <a:buNone/>
            </a:pPr>
            <a:r>
              <a:rPr b="1" i="0" lang="it" sz="1400" u="none" cap="none" strike="noStrike">
                <a:solidFill>
                  <a:srgbClr val="FFFFFF"/>
                </a:solidFill>
                <a:latin typeface="Arial"/>
                <a:ea typeface="Arial"/>
                <a:cs typeface="Arial"/>
                <a:sym typeface="Arial"/>
              </a:rPr>
              <a:t>- installation ease</a:t>
            </a:r>
            <a:endParaRPr b="0" i="0" sz="1400" u="none" cap="none" strike="noStrike">
              <a:solidFill>
                <a:srgbClr val="000000"/>
              </a:solidFill>
              <a:latin typeface="Arial"/>
              <a:ea typeface="Arial"/>
              <a:cs typeface="Arial"/>
              <a:sym typeface="Arial"/>
            </a:endParaRPr>
          </a:p>
        </p:txBody>
      </p:sp>
      <p:sp>
        <p:nvSpPr>
          <p:cNvPr id="277" name="Google Shape;277;p30"/>
          <p:cNvSpPr/>
          <p:nvPr/>
        </p:nvSpPr>
        <p:spPr>
          <a:xfrm>
            <a:off x="3015700" y="1994650"/>
            <a:ext cx="3048000" cy="1382100"/>
          </a:xfrm>
          <a:prstGeom prst="rect">
            <a:avLst/>
          </a:prstGeom>
          <a:solidFill>
            <a:srgbClr val="B02C2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8" name="Google Shape;278;p30"/>
          <p:cNvCxnSpPr/>
          <p:nvPr/>
        </p:nvCxnSpPr>
        <p:spPr>
          <a:xfrm rot="10800000">
            <a:off x="-36225" y="1988450"/>
            <a:ext cx="9162900" cy="0"/>
          </a:xfrm>
          <a:prstGeom prst="straightConnector1">
            <a:avLst/>
          </a:prstGeom>
          <a:noFill/>
          <a:ln cap="flat" cmpd="sng" w="38100">
            <a:solidFill>
              <a:srgbClr val="FFFFFF"/>
            </a:solidFill>
            <a:prstDash val="solid"/>
            <a:round/>
            <a:headEnd len="sm" w="sm" type="none"/>
            <a:tailEnd len="sm" w="sm"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1"/>
          <p:cNvSpPr txBox="1"/>
          <p:nvPr>
            <p:ph type="title"/>
          </p:nvPr>
        </p:nvSpPr>
        <p:spPr>
          <a:xfrm>
            <a:off x="125" y="187700"/>
            <a:ext cx="9144000" cy="6060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b="1" lang="it" sz="2500"/>
              <a:t>References</a:t>
            </a:r>
            <a:endParaRPr b="1" sz="2500"/>
          </a:p>
        </p:txBody>
      </p:sp>
      <p:pic>
        <p:nvPicPr>
          <p:cNvPr id="284" name="Google Shape;284;p31"/>
          <p:cNvPicPr preferRelativeResize="0"/>
          <p:nvPr/>
        </p:nvPicPr>
        <p:blipFill rotWithShape="1">
          <a:blip r:embed="rId3">
            <a:alphaModFix/>
          </a:blip>
          <a:srcRect b="0" l="0" r="0" t="0"/>
          <a:stretch/>
        </p:blipFill>
        <p:spPr>
          <a:xfrm>
            <a:off x="6185110" y="1284600"/>
            <a:ext cx="2953523" cy="3858900"/>
          </a:xfrm>
          <a:prstGeom prst="rect">
            <a:avLst/>
          </a:prstGeom>
          <a:noFill/>
          <a:ln>
            <a:noFill/>
          </a:ln>
        </p:spPr>
      </p:pic>
      <p:sp>
        <p:nvSpPr>
          <p:cNvPr id="285" name="Google Shape;285;p31"/>
          <p:cNvSpPr/>
          <p:nvPr/>
        </p:nvSpPr>
        <p:spPr>
          <a:xfrm>
            <a:off x="125" y="1284600"/>
            <a:ext cx="6208800" cy="3858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286" name="Google Shape;286;p31"/>
          <p:cNvGraphicFramePr/>
          <p:nvPr/>
        </p:nvGraphicFramePr>
        <p:xfrm>
          <a:off x="239348" y="1458543"/>
          <a:ext cx="3000000" cy="3000000"/>
        </p:xfrm>
        <a:graphic>
          <a:graphicData uri="http://schemas.openxmlformats.org/drawingml/2006/table">
            <a:tbl>
              <a:tblPr>
                <a:noFill/>
                <a:tableStyleId>{3575F4BC-B005-4F16-9AF5-7B2B139E57C4}</a:tableStyleId>
              </a:tblPr>
              <a:tblGrid>
                <a:gridCol w="875125"/>
                <a:gridCol w="4838900"/>
              </a:tblGrid>
              <a:tr h="1149750">
                <a:tc>
                  <a:txBody>
                    <a:bodyPr/>
                    <a:lstStyle/>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solidFill>
                          <a:schemeClr val="dk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A3443"/>
                    </a:solidFill>
                  </a:tcPr>
                </a:tc>
                <a:tc>
                  <a:txBody>
                    <a:bodyPr/>
                    <a:lstStyle/>
                    <a:p>
                      <a:pPr indent="0" lvl="0" marL="0" marR="0" rtl="0" algn="l">
                        <a:lnSpc>
                          <a:spcPct val="150000"/>
                        </a:lnSpc>
                        <a:spcBef>
                          <a:spcPts val="0"/>
                        </a:spcBef>
                        <a:spcAft>
                          <a:spcPts val="0"/>
                        </a:spcAft>
                        <a:buClr>
                          <a:srgbClr val="000000"/>
                        </a:buClr>
                        <a:buSzPts val="1700"/>
                        <a:buFont typeface="Arial"/>
                        <a:buNone/>
                      </a:pPr>
                      <a:r>
                        <a:rPr b="1" lang="it" sz="1700" u="none" cap="none" strike="noStrike">
                          <a:solidFill>
                            <a:schemeClr val="dk1"/>
                          </a:solidFill>
                        </a:rPr>
                        <a:t>GitHub repository of the project</a:t>
                      </a:r>
                      <a:endParaRPr b="1" sz="1700" u="none" cap="none" strike="noStrike">
                        <a:solidFill>
                          <a:schemeClr val="dk1"/>
                        </a:solidFill>
                      </a:endParaRPr>
                    </a:p>
                    <a:p>
                      <a:pPr indent="0" lvl="0" marL="0" marR="0" rtl="0" algn="l">
                        <a:lnSpc>
                          <a:spcPct val="150000"/>
                        </a:lnSpc>
                        <a:spcBef>
                          <a:spcPts val="0"/>
                        </a:spcBef>
                        <a:spcAft>
                          <a:spcPts val="0"/>
                        </a:spcAft>
                        <a:buClr>
                          <a:srgbClr val="000000"/>
                        </a:buClr>
                        <a:buSzPts val="1100"/>
                        <a:buFont typeface="Arial"/>
                        <a:buNone/>
                      </a:pPr>
                      <a:r>
                        <a:rPr b="1" lang="it" sz="1100" u="none" cap="none" strike="noStrike">
                          <a:solidFill>
                            <a:schemeClr val="dk1"/>
                          </a:solidFill>
                        </a:rPr>
                        <a:t>https://github.com/cimil/plc-testbench</a:t>
                      </a:r>
                      <a:endParaRPr b="1" sz="1100" u="none" cap="none" strike="noStrike">
                        <a:solidFill>
                          <a:schemeClr val="dk1"/>
                        </a:solidFill>
                      </a:endParaRPr>
                    </a:p>
                    <a:p>
                      <a:pPr indent="0" lvl="0" marL="0" marR="0" rtl="0" algn="l">
                        <a:lnSpc>
                          <a:spcPct val="150000"/>
                        </a:lnSpc>
                        <a:spcBef>
                          <a:spcPts val="0"/>
                        </a:spcBef>
                        <a:spcAft>
                          <a:spcPts val="0"/>
                        </a:spcAft>
                        <a:buClr>
                          <a:srgbClr val="000000"/>
                        </a:buClr>
                        <a:buSzPts val="1100"/>
                        <a:buFont typeface="Arial"/>
                        <a:buNone/>
                      </a:pPr>
                      <a:r>
                        <a:rPr b="1" lang="it" sz="1100" u="none" cap="none" strike="noStrike">
                          <a:solidFill>
                            <a:schemeClr val="dk1"/>
                          </a:solidFill>
                          <a:highlight>
                            <a:srgbClr val="00FF00"/>
                          </a:highlight>
                        </a:rPr>
                        <a:t> public access  </a:t>
                      </a:r>
                      <a:endParaRPr b="1" sz="1100" u="none" cap="none" strike="noStrike">
                        <a:solidFill>
                          <a:schemeClr val="dk1"/>
                        </a:solidFill>
                        <a:highlight>
                          <a:srgbClr val="00FF00"/>
                        </a:high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A3443"/>
                    </a:solidFill>
                  </a:tcPr>
                </a:tc>
              </a:tr>
              <a:tr h="1149750">
                <a:tc>
                  <a:txBody>
                    <a:bodyPr/>
                    <a:lstStyle/>
                    <a:p>
                      <a:pPr indent="0" lvl="0" marL="0" marR="0" rtl="0" algn="l">
                        <a:lnSpc>
                          <a:spcPct val="100000"/>
                        </a:lnSpc>
                        <a:spcBef>
                          <a:spcPts val="0"/>
                        </a:spcBef>
                        <a:spcAft>
                          <a:spcPts val="0"/>
                        </a:spcAft>
                        <a:buClr>
                          <a:srgbClr val="000000"/>
                        </a:buClr>
                        <a:buSzPts val="1700"/>
                        <a:buFont typeface="Arial"/>
                        <a:buNone/>
                      </a:pPr>
                      <a:r>
                        <a:t/>
                      </a:r>
                      <a:endParaRPr b="1" sz="17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283D4C"/>
                    </a:solidFill>
                  </a:tcPr>
                </a:tc>
                <a:tc>
                  <a:txBody>
                    <a:bodyPr/>
                    <a:lstStyle/>
                    <a:p>
                      <a:pPr indent="0" lvl="0" marL="0" marR="0" rtl="0" algn="l">
                        <a:lnSpc>
                          <a:spcPct val="150000"/>
                        </a:lnSpc>
                        <a:spcBef>
                          <a:spcPts val="0"/>
                        </a:spcBef>
                        <a:spcAft>
                          <a:spcPts val="0"/>
                        </a:spcAft>
                        <a:buClr>
                          <a:srgbClr val="000000"/>
                        </a:buClr>
                        <a:buSzPts val="1700"/>
                        <a:buFont typeface="Arial"/>
                        <a:buNone/>
                      </a:pPr>
                      <a:r>
                        <a:rPr b="1" lang="it" sz="1700" u="none" cap="none" strike="noStrike">
                          <a:solidFill>
                            <a:srgbClr val="FFFFFF"/>
                          </a:solidFill>
                        </a:rPr>
                        <a:t>Docker image of the project</a:t>
                      </a:r>
                      <a:endParaRPr b="1" sz="1700" u="none" cap="none" strike="noStrike">
                        <a:solidFill>
                          <a:srgbClr val="FFFFFF"/>
                        </a:solidFill>
                      </a:endParaRPr>
                    </a:p>
                    <a:p>
                      <a:pPr indent="0" lvl="0" marL="0" marR="0" rtl="0" algn="l">
                        <a:lnSpc>
                          <a:spcPct val="150000"/>
                        </a:lnSpc>
                        <a:spcBef>
                          <a:spcPts val="0"/>
                        </a:spcBef>
                        <a:spcAft>
                          <a:spcPts val="0"/>
                        </a:spcAft>
                        <a:buClr>
                          <a:srgbClr val="000000"/>
                        </a:buClr>
                        <a:buSzPts val="1100"/>
                        <a:buFont typeface="Arial"/>
                        <a:buNone/>
                      </a:pPr>
                      <a:r>
                        <a:rPr b="1" lang="it" sz="1100" u="none" cap="none" strike="noStrike">
                          <a:solidFill>
                            <a:srgbClr val="FFFFFF"/>
                          </a:solidFill>
                        </a:rPr>
                        <a:t>https://hub.docker.com/r/cimil/plc-testbench-ui</a:t>
                      </a:r>
                      <a:endParaRPr b="1" sz="1100" u="none" cap="none" strike="noStrike">
                        <a:solidFill>
                          <a:srgbClr val="FFFFFF"/>
                        </a:solidFill>
                      </a:endParaRPr>
                    </a:p>
                    <a:p>
                      <a:pPr indent="0" lvl="0" marL="0" marR="0" rtl="0" algn="l">
                        <a:lnSpc>
                          <a:spcPct val="150000"/>
                        </a:lnSpc>
                        <a:spcBef>
                          <a:spcPts val="0"/>
                        </a:spcBef>
                        <a:spcAft>
                          <a:spcPts val="0"/>
                        </a:spcAft>
                        <a:buClr>
                          <a:srgbClr val="000000"/>
                        </a:buClr>
                        <a:buSzPts val="1100"/>
                        <a:buFont typeface="Arial"/>
                        <a:buNone/>
                      </a:pPr>
                      <a:r>
                        <a:rPr b="1" lang="it" sz="1100" u="none" cap="none" strike="noStrike">
                          <a:solidFill>
                            <a:srgbClr val="3B5B21"/>
                          </a:solidFill>
                          <a:highlight>
                            <a:srgbClr val="00FF00"/>
                          </a:highlight>
                        </a:rPr>
                        <a:t> public access</a:t>
                      </a:r>
                      <a:endParaRPr b="1" sz="1100" u="none" cap="none" strike="noStrike">
                        <a:solidFill>
                          <a:srgbClr val="3B5B21"/>
                        </a:solidFill>
                        <a:highlight>
                          <a:srgbClr val="00FF00"/>
                        </a:high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283D4C"/>
                    </a:solidFill>
                  </a:tcPr>
                </a:tc>
              </a:tr>
              <a:tr h="1149750">
                <a:tc>
                  <a:txBody>
                    <a:bodyPr/>
                    <a:lstStyle/>
                    <a:p>
                      <a:pPr indent="0" lvl="0" marL="0" marR="0" rtl="0" algn="l">
                        <a:lnSpc>
                          <a:spcPct val="100000"/>
                        </a:lnSpc>
                        <a:spcBef>
                          <a:spcPts val="0"/>
                        </a:spcBef>
                        <a:spcAft>
                          <a:spcPts val="0"/>
                        </a:spcAft>
                        <a:buClr>
                          <a:srgbClr val="000000"/>
                        </a:buClr>
                        <a:buSzPts val="1700"/>
                        <a:buFont typeface="Arial"/>
                        <a:buNone/>
                      </a:pPr>
                      <a:r>
                        <a:t/>
                      </a:r>
                      <a:endParaRPr b="1" sz="17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700"/>
                        <a:buFont typeface="Arial"/>
                        <a:buNone/>
                      </a:pPr>
                      <a:r>
                        <a:rPr b="1" lang="it" sz="1700" u="none" cap="none" strike="noStrike"/>
                        <a:t>Paper presented at the IS2 2023 in Pisa</a:t>
                      </a:r>
                      <a:endParaRPr b="1" sz="1700" u="none" cap="none" strike="noStrike"/>
                    </a:p>
                    <a:p>
                      <a:pPr indent="0" lvl="0" marL="0" marR="0" rtl="0" algn="l">
                        <a:lnSpc>
                          <a:spcPct val="150000"/>
                        </a:lnSpc>
                        <a:spcBef>
                          <a:spcPts val="0"/>
                        </a:spcBef>
                        <a:spcAft>
                          <a:spcPts val="0"/>
                        </a:spcAft>
                        <a:buClr>
                          <a:srgbClr val="000000"/>
                        </a:buClr>
                        <a:buSzPts val="1300"/>
                        <a:buFont typeface="Arial"/>
                        <a:buNone/>
                      </a:pPr>
                      <a:r>
                        <a:rPr lang="it" sz="1300" u="none" cap="none" strike="noStrike">
                          <a:solidFill>
                            <a:schemeClr val="dk1"/>
                          </a:solidFill>
                        </a:rPr>
                        <a:t>4th International Symposium on the Internet of Sounds</a:t>
                      </a:r>
                      <a:endParaRPr sz="1300" u="none" cap="none" strike="noStrike">
                        <a:solidFill>
                          <a:schemeClr val="dk1"/>
                        </a:solidFill>
                      </a:endParaRPr>
                    </a:p>
                    <a:p>
                      <a:pPr indent="0" lvl="0" marL="0" marR="0" rtl="0" algn="l">
                        <a:lnSpc>
                          <a:spcPct val="150000"/>
                        </a:lnSpc>
                        <a:spcBef>
                          <a:spcPts val="0"/>
                        </a:spcBef>
                        <a:spcAft>
                          <a:spcPts val="0"/>
                        </a:spcAft>
                        <a:buClr>
                          <a:srgbClr val="000000"/>
                        </a:buClr>
                        <a:buSzPts val="800"/>
                        <a:buFont typeface="Arial"/>
                        <a:buNone/>
                      </a:pPr>
                      <a:r>
                        <a:rPr b="1" lang="it" sz="800" u="none" cap="none" strike="noStrike">
                          <a:solidFill>
                            <a:schemeClr val="dk1"/>
                          </a:solidFill>
                        </a:rPr>
                        <a:t>https://drive.google.com/file/d/1kFY9Hj-G7mWJP7U3CpPZf9TR95M5tQGV/view?usp=drive_link</a:t>
                      </a:r>
                      <a:r>
                        <a:rPr b="1" lang="it" sz="1100" u="none" cap="none" strike="noStrike">
                          <a:solidFill>
                            <a:schemeClr val="dk1"/>
                          </a:solidFill>
                        </a:rPr>
                        <a:t> </a:t>
                      </a:r>
                      <a:r>
                        <a:rPr b="1" lang="it" sz="1100" u="none" cap="none" strike="noStrike">
                          <a:solidFill>
                            <a:schemeClr val="accent4"/>
                          </a:solidFill>
                          <a:highlight>
                            <a:srgbClr val="FDD274"/>
                          </a:highlight>
                        </a:rPr>
                        <a:t> </a:t>
                      </a:r>
                      <a:r>
                        <a:rPr b="1" lang="it" sz="1100" u="none" cap="none" strike="noStrike">
                          <a:solidFill>
                            <a:schemeClr val="dk1"/>
                          </a:solidFill>
                          <a:highlight>
                            <a:srgbClr val="FDD274"/>
                          </a:highlight>
                        </a:rPr>
                        <a:t>restricted access</a:t>
                      </a:r>
                      <a:endParaRPr b="1" sz="1100" u="none" cap="none" strike="noStrike">
                        <a:solidFill>
                          <a:schemeClr val="dk1"/>
                        </a:solidFill>
                        <a:highlight>
                          <a:srgbClr val="FDD274"/>
                        </a:high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r>
            </a:tbl>
          </a:graphicData>
        </a:graphic>
      </p:graphicFrame>
      <p:pic>
        <p:nvPicPr>
          <p:cNvPr id="287" name="Google Shape;287;p31"/>
          <p:cNvPicPr preferRelativeResize="0"/>
          <p:nvPr/>
        </p:nvPicPr>
        <p:blipFill rotWithShape="1">
          <a:blip r:embed="rId4">
            <a:alphaModFix/>
          </a:blip>
          <a:srcRect b="0" l="0" r="0" t="0"/>
          <a:stretch/>
        </p:blipFill>
        <p:spPr>
          <a:xfrm>
            <a:off x="387409" y="2969950"/>
            <a:ext cx="598367" cy="430075"/>
          </a:xfrm>
          <a:prstGeom prst="rect">
            <a:avLst/>
          </a:prstGeom>
          <a:noFill/>
          <a:ln>
            <a:noFill/>
          </a:ln>
        </p:spPr>
      </p:pic>
      <p:pic>
        <p:nvPicPr>
          <p:cNvPr id="288" name="Google Shape;288;p31"/>
          <p:cNvPicPr preferRelativeResize="0"/>
          <p:nvPr/>
        </p:nvPicPr>
        <p:blipFill rotWithShape="1">
          <a:blip r:embed="rId5">
            <a:alphaModFix/>
          </a:blip>
          <a:srcRect b="0" l="0" r="0" t="0"/>
          <a:stretch/>
        </p:blipFill>
        <p:spPr>
          <a:xfrm>
            <a:off x="387400" y="1656500"/>
            <a:ext cx="598375" cy="598375"/>
          </a:xfrm>
          <a:prstGeom prst="rect">
            <a:avLst/>
          </a:prstGeom>
          <a:noFill/>
          <a:ln>
            <a:noFill/>
          </a:ln>
        </p:spPr>
      </p:pic>
      <p:pic>
        <p:nvPicPr>
          <p:cNvPr id="289" name="Google Shape;289;p31"/>
          <p:cNvPicPr preferRelativeResize="0"/>
          <p:nvPr/>
        </p:nvPicPr>
        <p:blipFill rotWithShape="1">
          <a:blip r:embed="rId6">
            <a:alphaModFix/>
          </a:blip>
          <a:srcRect b="0" l="0" r="0" t="0"/>
          <a:stretch/>
        </p:blipFill>
        <p:spPr>
          <a:xfrm>
            <a:off x="311200" y="4115100"/>
            <a:ext cx="730475" cy="430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4"/>
          <p:cNvSpPr txBox="1"/>
          <p:nvPr>
            <p:ph type="title"/>
          </p:nvPr>
        </p:nvSpPr>
        <p:spPr>
          <a:xfrm>
            <a:off x="125" y="187700"/>
            <a:ext cx="9144000" cy="6060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b="1" lang="it" sz="2500"/>
              <a:t>Introduction</a:t>
            </a:r>
            <a:endParaRPr b="1" sz="2500"/>
          </a:p>
        </p:txBody>
      </p:sp>
      <p:pic>
        <p:nvPicPr>
          <p:cNvPr id="75" name="Google Shape;75;p14"/>
          <p:cNvPicPr preferRelativeResize="0"/>
          <p:nvPr/>
        </p:nvPicPr>
        <p:blipFill rotWithShape="1">
          <a:blip r:embed="rId3">
            <a:alphaModFix/>
          </a:blip>
          <a:srcRect b="0" l="0" r="0" t="0"/>
          <a:stretch/>
        </p:blipFill>
        <p:spPr>
          <a:xfrm>
            <a:off x="0" y="1282400"/>
            <a:ext cx="2758176" cy="3861100"/>
          </a:xfrm>
          <a:prstGeom prst="rect">
            <a:avLst/>
          </a:prstGeom>
          <a:noFill/>
          <a:ln>
            <a:noFill/>
          </a:ln>
        </p:spPr>
      </p:pic>
      <p:grpSp>
        <p:nvGrpSpPr>
          <p:cNvPr id="76" name="Google Shape;76;p14"/>
          <p:cNvGrpSpPr/>
          <p:nvPr/>
        </p:nvGrpSpPr>
        <p:grpSpPr>
          <a:xfrm>
            <a:off x="3338225" y="1618125"/>
            <a:ext cx="5630850" cy="3181800"/>
            <a:chOff x="3338225" y="1618125"/>
            <a:chExt cx="5630850" cy="3181800"/>
          </a:xfrm>
        </p:grpSpPr>
        <p:sp>
          <p:nvSpPr>
            <p:cNvPr id="77" name="Google Shape;77;p14"/>
            <p:cNvSpPr/>
            <p:nvPr/>
          </p:nvSpPr>
          <p:spPr>
            <a:xfrm>
              <a:off x="3338225" y="1694325"/>
              <a:ext cx="658500" cy="658500"/>
            </a:xfrm>
            <a:prstGeom prst="ellipse">
              <a:avLst/>
            </a:prstGeom>
            <a:solidFill>
              <a:srgbClr val="F1C232"/>
            </a:solidFill>
            <a:ln>
              <a:noFill/>
            </a:ln>
            <a:effectLst>
              <a:outerShdw blurRad="2857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1" i="0" lang="it" sz="2100" u="none" cap="none" strike="noStrike">
                  <a:solidFill>
                    <a:srgbClr val="FFFFFF"/>
                  </a:solidFill>
                  <a:latin typeface="Arial"/>
                  <a:ea typeface="Arial"/>
                  <a:cs typeface="Arial"/>
                  <a:sym typeface="Arial"/>
                </a:rPr>
                <a:t>1</a:t>
              </a:r>
              <a:endParaRPr b="1" i="0" sz="2100" u="none" cap="none" strike="noStrike">
                <a:solidFill>
                  <a:srgbClr val="FFFFFF"/>
                </a:solidFill>
                <a:latin typeface="Arial"/>
                <a:ea typeface="Arial"/>
                <a:cs typeface="Arial"/>
                <a:sym typeface="Arial"/>
              </a:endParaRPr>
            </a:p>
          </p:txBody>
        </p:sp>
        <p:sp>
          <p:nvSpPr>
            <p:cNvPr id="78" name="Google Shape;78;p14"/>
            <p:cNvSpPr txBox="1"/>
            <p:nvPr/>
          </p:nvSpPr>
          <p:spPr>
            <a:xfrm>
              <a:off x="4148975" y="1618125"/>
              <a:ext cx="4524300" cy="60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it" sz="1700" u="none" cap="none" strike="noStrike">
                  <a:solidFill>
                    <a:srgbClr val="000000"/>
                  </a:solidFill>
                  <a:latin typeface="Arial"/>
                  <a:ea typeface="Arial"/>
                  <a:cs typeface="Arial"/>
                  <a:sym typeface="Arial"/>
                </a:rPr>
                <a:t>Context</a:t>
              </a:r>
              <a:endParaRPr b="1"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0" i="0" lang="it" sz="1700" u="none" cap="none" strike="noStrike">
                  <a:solidFill>
                    <a:srgbClr val="000000"/>
                  </a:solidFill>
                  <a:latin typeface="Arial"/>
                  <a:ea typeface="Arial"/>
                  <a:cs typeface="Arial"/>
                  <a:sym typeface="Arial"/>
                </a:rPr>
                <a:t>PLC Testbench, a tool for the comparison of Packet Loss Concealing algorithms</a:t>
              </a:r>
              <a:endParaRPr b="0" i="0" sz="1700" u="none" cap="none" strike="noStrike">
                <a:solidFill>
                  <a:srgbClr val="000000"/>
                </a:solidFill>
                <a:latin typeface="Arial"/>
                <a:ea typeface="Arial"/>
                <a:cs typeface="Arial"/>
                <a:sym typeface="Arial"/>
              </a:endParaRPr>
            </a:p>
          </p:txBody>
        </p:sp>
        <p:sp>
          <p:nvSpPr>
            <p:cNvPr id="79" name="Google Shape;79;p14"/>
            <p:cNvSpPr/>
            <p:nvPr/>
          </p:nvSpPr>
          <p:spPr>
            <a:xfrm>
              <a:off x="3338375" y="2917425"/>
              <a:ext cx="658200" cy="658500"/>
            </a:xfrm>
            <a:prstGeom prst="ellipse">
              <a:avLst/>
            </a:prstGeom>
            <a:solidFill>
              <a:srgbClr val="CE0E2D"/>
            </a:solidFill>
            <a:ln>
              <a:noFill/>
            </a:ln>
            <a:effectLst>
              <a:outerShdw blurRad="2857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1" i="0" lang="it" sz="2100" u="none" cap="none" strike="noStrike">
                  <a:solidFill>
                    <a:srgbClr val="FFFFFF"/>
                  </a:solidFill>
                  <a:latin typeface="Arial"/>
                  <a:ea typeface="Arial"/>
                  <a:cs typeface="Arial"/>
                  <a:sym typeface="Arial"/>
                </a:rPr>
                <a:t>2</a:t>
              </a:r>
              <a:endParaRPr b="1" i="0" sz="2100" u="none" cap="none" strike="noStrike">
                <a:solidFill>
                  <a:srgbClr val="FFFFFF"/>
                </a:solidFill>
                <a:latin typeface="Arial"/>
                <a:ea typeface="Arial"/>
                <a:cs typeface="Arial"/>
                <a:sym typeface="Arial"/>
              </a:endParaRPr>
            </a:p>
          </p:txBody>
        </p:sp>
        <p:sp>
          <p:nvSpPr>
            <p:cNvPr id="80" name="Google Shape;80;p14"/>
            <p:cNvSpPr txBox="1"/>
            <p:nvPr/>
          </p:nvSpPr>
          <p:spPr>
            <a:xfrm>
              <a:off x="4148975" y="2841225"/>
              <a:ext cx="4820100" cy="60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it" sz="1700" u="none" cap="none" strike="noStrike">
                  <a:solidFill>
                    <a:srgbClr val="000000"/>
                  </a:solidFill>
                  <a:latin typeface="Arial"/>
                  <a:ea typeface="Arial"/>
                  <a:cs typeface="Arial"/>
                  <a:sym typeface="Arial"/>
                </a:rPr>
                <a:t>Problems</a:t>
              </a:r>
              <a:endParaRPr b="1"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0" i="0" lang="it" sz="1700" u="none" cap="none" strike="noStrike">
                  <a:solidFill>
                    <a:srgbClr val="000000"/>
                  </a:solidFill>
                  <a:latin typeface="Arial"/>
                  <a:ea typeface="Arial"/>
                  <a:cs typeface="Arial"/>
                  <a:sym typeface="Arial"/>
                </a:rPr>
                <a:t>Interaction only possible at code level in an IDE</a:t>
              </a:r>
              <a:endParaRPr b="0"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0" i="0" lang="it" sz="1700" u="none" cap="none" strike="noStrike">
                  <a:solidFill>
                    <a:srgbClr val="000000"/>
                  </a:solidFill>
                  <a:latin typeface="Arial"/>
                  <a:ea typeface="Arial"/>
                  <a:cs typeface="Arial"/>
                  <a:sym typeface="Arial"/>
                </a:rPr>
                <a:t>Output information not integrated</a:t>
              </a:r>
              <a:endParaRPr b="0"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p:txBody>
        </p:sp>
        <p:sp>
          <p:nvSpPr>
            <p:cNvPr id="81" name="Google Shape;81;p14"/>
            <p:cNvSpPr/>
            <p:nvPr/>
          </p:nvSpPr>
          <p:spPr>
            <a:xfrm>
              <a:off x="3338375" y="4140525"/>
              <a:ext cx="658200" cy="658200"/>
            </a:xfrm>
            <a:prstGeom prst="ellipse">
              <a:avLst/>
            </a:prstGeom>
            <a:solidFill>
              <a:srgbClr val="4C7B23"/>
            </a:solidFill>
            <a:ln>
              <a:noFill/>
            </a:ln>
            <a:effectLst>
              <a:outerShdw blurRad="2857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1" i="0" lang="it" sz="2100" u="none" cap="none" strike="noStrike">
                  <a:solidFill>
                    <a:srgbClr val="FFFFFF"/>
                  </a:solidFill>
                  <a:latin typeface="Arial"/>
                  <a:ea typeface="Arial"/>
                  <a:cs typeface="Arial"/>
                  <a:sym typeface="Arial"/>
                </a:rPr>
                <a:t>3</a:t>
              </a:r>
              <a:endParaRPr b="1" i="0" sz="2100" u="none" cap="none" strike="noStrike">
                <a:solidFill>
                  <a:srgbClr val="FFFFFF"/>
                </a:solidFill>
                <a:latin typeface="Arial"/>
                <a:ea typeface="Arial"/>
                <a:cs typeface="Arial"/>
                <a:sym typeface="Arial"/>
              </a:endParaRPr>
            </a:p>
          </p:txBody>
        </p:sp>
        <p:sp>
          <p:nvSpPr>
            <p:cNvPr id="82" name="Google Shape;82;p14"/>
            <p:cNvSpPr txBox="1"/>
            <p:nvPr/>
          </p:nvSpPr>
          <p:spPr>
            <a:xfrm>
              <a:off x="4148975" y="4064325"/>
              <a:ext cx="4524300" cy="73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it" sz="1700" u="none" cap="none" strike="noStrike">
                  <a:solidFill>
                    <a:srgbClr val="000000"/>
                  </a:solidFill>
                  <a:latin typeface="Arial"/>
                  <a:ea typeface="Arial"/>
                  <a:cs typeface="Arial"/>
                  <a:sym typeface="Arial"/>
                </a:rPr>
                <a:t>Solution</a:t>
              </a:r>
              <a:endParaRPr b="1"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0" i="0" lang="it" sz="1700" u="none" cap="none" strike="noStrike">
                  <a:solidFill>
                    <a:srgbClr val="000000"/>
                  </a:solidFill>
                  <a:latin typeface="Arial"/>
                  <a:ea typeface="Arial"/>
                  <a:cs typeface="Arial"/>
                  <a:sym typeface="Arial"/>
                </a:rPr>
                <a:t>Development of a graphical user interface</a:t>
              </a:r>
              <a:endParaRPr b="0" i="0" sz="1700" u="none" cap="none" strike="noStrik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2"/>
          <p:cNvSpPr txBox="1"/>
          <p:nvPr>
            <p:ph type="title"/>
          </p:nvPr>
        </p:nvSpPr>
        <p:spPr>
          <a:xfrm>
            <a:off x="125" y="187700"/>
            <a:ext cx="9144000" cy="6060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b="1" lang="it" sz="2500"/>
              <a:t>Prizes</a:t>
            </a:r>
            <a:endParaRPr b="1" sz="2500"/>
          </a:p>
        </p:txBody>
      </p:sp>
      <p:sp>
        <p:nvSpPr>
          <p:cNvPr id="295" name="Google Shape;295;p32"/>
          <p:cNvSpPr/>
          <p:nvPr/>
        </p:nvSpPr>
        <p:spPr>
          <a:xfrm>
            <a:off x="2934563" y="1284600"/>
            <a:ext cx="6208800" cy="3858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6" name="Google Shape;296;p32"/>
          <p:cNvPicPr preferRelativeResize="0"/>
          <p:nvPr/>
        </p:nvPicPr>
        <p:blipFill rotWithShape="1">
          <a:blip r:embed="rId3">
            <a:alphaModFix/>
          </a:blip>
          <a:srcRect b="12618" l="0" r="0" t="12619"/>
          <a:stretch/>
        </p:blipFill>
        <p:spPr>
          <a:xfrm>
            <a:off x="450" y="1278375"/>
            <a:ext cx="2953525" cy="3865125"/>
          </a:xfrm>
          <a:prstGeom prst="rect">
            <a:avLst/>
          </a:prstGeom>
          <a:noFill/>
          <a:ln>
            <a:noFill/>
          </a:ln>
        </p:spPr>
      </p:pic>
      <p:pic>
        <p:nvPicPr>
          <p:cNvPr id="297" name="Google Shape;297;p32"/>
          <p:cNvPicPr preferRelativeResize="0"/>
          <p:nvPr/>
        </p:nvPicPr>
        <p:blipFill rotWithShape="1">
          <a:blip r:embed="rId4">
            <a:alphaModFix/>
          </a:blip>
          <a:srcRect b="0" l="0" r="0" t="0"/>
          <a:stretch/>
        </p:blipFill>
        <p:spPr>
          <a:xfrm>
            <a:off x="3555212" y="1780900"/>
            <a:ext cx="4967526" cy="2795924"/>
          </a:xfrm>
          <a:prstGeom prst="rect">
            <a:avLst/>
          </a:prstGeom>
          <a:noFill/>
          <a:ln>
            <a:noFill/>
          </a:ln>
          <a:effectLst>
            <a:outerShdw blurRad="285750" rotWithShape="0" algn="bl" dist="85725">
              <a:srgbClr val="000000">
                <a:alpha val="44313"/>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1" name="Shape 301"/>
        <p:cNvGrpSpPr/>
        <p:nvPr/>
      </p:nvGrpSpPr>
      <p:grpSpPr>
        <a:xfrm>
          <a:off x="0" y="0"/>
          <a:ext cx="0" cy="0"/>
          <a:chOff x="0" y="0"/>
          <a:chExt cx="0" cy="0"/>
        </a:xfrm>
      </p:grpSpPr>
      <p:sp>
        <p:nvSpPr>
          <p:cNvPr id="302" name="Google Shape;302;p33"/>
          <p:cNvSpPr/>
          <p:nvPr/>
        </p:nvSpPr>
        <p:spPr>
          <a:xfrm>
            <a:off x="3171275" y="1281175"/>
            <a:ext cx="5973000" cy="3862200"/>
          </a:xfrm>
          <a:prstGeom prst="rect">
            <a:avLst/>
          </a:prstGeom>
          <a:solidFill>
            <a:srgbClr val="D1BD9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33"/>
          <p:cNvSpPr txBox="1"/>
          <p:nvPr>
            <p:ph type="title"/>
          </p:nvPr>
        </p:nvSpPr>
        <p:spPr>
          <a:xfrm>
            <a:off x="125" y="187700"/>
            <a:ext cx="9144000" cy="6060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b="1" lang="it" sz="2500"/>
              <a:t>Acknowledgements</a:t>
            </a:r>
            <a:endParaRPr b="1" sz="2500"/>
          </a:p>
        </p:txBody>
      </p:sp>
      <p:pic>
        <p:nvPicPr>
          <p:cNvPr id="304" name="Google Shape;304;p33"/>
          <p:cNvPicPr preferRelativeResize="0"/>
          <p:nvPr/>
        </p:nvPicPr>
        <p:blipFill rotWithShape="1">
          <a:blip r:embed="rId3">
            <a:alphaModFix/>
          </a:blip>
          <a:srcRect b="0" l="0" r="0" t="0"/>
          <a:stretch/>
        </p:blipFill>
        <p:spPr>
          <a:xfrm>
            <a:off x="125" y="1282113"/>
            <a:ext cx="3171155" cy="3858898"/>
          </a:xfrm>
          <a:prstGeom prst="rect">
            <a:avLst/>
          </a:prstGeom>
          <a:noFill/>
          <a:ln>
            <a:noFill/>
          </a:ln>
        </p:spPr>
      </p:pic>
      <p:sp>
        <p:nvSpPr>
          <p:cNvPr id="305" name="Google Shape;305;p33"/>
          <p:cNvSpPr txBox="1"/>
          <p:nvPr/>
        </p:nvSpPr>
        <p:spPr>
          <a:xfrm>
            <a:off x="3650475" y="1815450"/>
            <a:ext cx="4950900" cy="2731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it" sz="2000" u="none" cap="none" strike="noStrike">
                <a:solidFill>
                  <a:srgbClr val="000000"/>
                </a:solidFill>
                <a:latin typeface="Arial"/>
                <a:ea typeface="Arial"/>
                <a:cs typeface="Arial"/>
                <a:sym typeface="Arial"/>
              </a:rPr>
              <a:t>Thanks to</a:t>
            </a:r>
            <a:endParaRPr b="1" i="0" sz="2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it" sz="2000" u="none" cap="none" strike="noStrike">
                <a:solidFill>
                  <a:srgbClr val="000000"/>
                </a:solidFill>
                <a:latin typeface="Arial"/>
                <a:ea typeface="Arial"/>
                <a:cs typeface="Arial"/>
                <a:sym typeface="Arial"/>
              </a:rPr>
              <a:t>Prof. Luca Turchet</a:t>
            </a:r>
            <a:endParaRPr b="1" i="0" sz="2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it" sz="2000" u="none" cap="none" strike="noStrike">
                <a:solidFill>
                  <a:srgbClr val="000000"/>
                </a:solidFill>
                <a:latin typeface="Arial"/>
                <a:ea typeface="Arial"/>
                <a:cs typeface="Arial"/>
                <a:sym typeface="Arial"/>
              </a:rPr>
              <a:t>Ing. </a:t>
            </a:r>
            <a:r>
              <a:rPr b="1" i="0" lang="it" sz="2000" u="none" cap="none" strike="noStrike">
                <a:solidFill>
                  <a:schemeClr val="dk1"/>
                </a:solidFill>
                <a:latin typeface="Arial"/>
                <a:ea typeface="Arial"/>
                <a:cs typeface="Arial"/>
                <a:sym typeface="Arial"/>
              </a:rPr>
              <a:t>Luca Vignati</a:t>
            </a:r>
            <a:endParaRPr b="1" i="0" sz="2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it" sz="2000" u="none" cap="none" strike="noStrike">
                <a:solidFill>
                  <a:srgbClr val="000000"/>
                </a:solidFill>
                <a:latin typeface="Arial"/>
                <a:ea typeface="Arial"/>
                <a:cs typeface="Arial"/>
                <a:sym typeface="Arial"/>
              </a:rPr>
              <a:t>for the invaluable feedback</a:t>
            </a:r>
            <a:endParaRPr b="1" i="0" sz="2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it" sz="2000" u="none" cap="none" strike="noStrike">
                <a:solidFill>
                  <a:srgbClr val="000000"/>
                </a:solidFill>
                <a:latin typeface="Arial"/>
                <a:ea typeface="Arial"/>
                <a:cs typeface="Arial"/>
                <a:sym typeface="Arial"/>
              </a:rPr>
              <a:t>and support provided</a:t>
            </a:r>
            <a:endParaRPr b="1" i="0" sz="20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5"/>
          <p:cNvSpPr txBox="1"/>
          <p:nvPr/>
        </p:nvSpPr>
        <p:spPr>
          <a:xfrm>
            <a:off x="125" y="1412179"/>
            <a:ext cx="9144000" cy="2031900"/>
          </a:xfrm>
          <a:prstGeom prst="rect">
            <a:avLst/>
          </a:prstGeom>
          <a:solidFill>
            <a:schemeClr val="lt2"/>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00"/>
              <a:buFont typeface="Arial"/>
              <a:buNone/>
            </a:pPr>
            <a:r>
              <a:rPr b="0" i="0" lang="it" sz="1700" u="none" cap="none" strike="noStrike">
                <a:solidFill>
                  <a:srgbClr val="000000"/>
                </a:solidFill>
                <a:latin typeface="Arial"/>
                <a:ea typeface="Arial"/>
                <a:cs typeface="Arial"/>
                <a:sym typeface="Arial"/>
              </a:rPr>
              <a:t>Develop a </a:t>
            </a:r>
            <a:r>
              <a:rPr b="1" i="0" lang="it" sz="1700" u="none" cap="none" strike="noStrike">
                <a:solidFill>
                  <a:srgbClr val="000000"/>
                </a:solidFill>
                <a:latin typeface="Arial"/>
                <a:ea typeface="Arial"/>
                <a:cs typeface="Arial"/>
                <a:sym typeface="Arial"/>
              </a:rPr>
              <a:t>Graphical User Interface for the PLC Testbench </a:t>
            </a:r>
            <a:r>
              <a:rPr b="0" i="0" lang="it" sz="1700" u="none" cap="none" strike="noStrike">
                <a:solidFill>
                  <a:srgbClr val="000000"/>
                </a:solidFill>
                <a:latin typeface="Arial"/>
                <a:ea typeface="Arial"/>
                <a:cs typeface="Arial"/>
                <a:sym typeface="Arial"/>
              </a:rPr>
              <a:t>tool</a:t>
            </a:r>
            <a:endParaRPr b="0" i="0" sz="17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700"/>
              <a:buFont typeface="Arial"/>
              <a:buNone/>
            </a:pPr>
            <a:r>
              <a:rPr b="1" i="0" lang="it" sz="1700" u="none" cap="none" strike="noStrike">
                <a:solidFill>
                  <a:srgbClr val="000000"/>
                </a:solidFill>
                <a:latin typeface="Arial"/>
                <a:ea typeface="Arial"/>
                <a:cs typeface="Arial"/>
                <a:sym typeface="Arial"/>
              </a:rPr>
              <a:t>in order to make</a:t>
            </a:r>
            <a:endParaRPr b="1" i="0" sz="17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i="0" lang="it" sz="1800" u="none" cap="none" strike="noStrike">
                <a:solidFill>
                  <a:schemeClr val="dk1"/>
                </a:solidFill>
                <a:latin typeface="Arial"/>
                <a:ea typeface="Arial"/>
                <a:cs typeface="Arial"/>
                <a:sym typeface="Arial"/>
              </a:rPr>
              <a:t>QUALITATIVE</a:t>
            </a:r>
            <a:r>
              <a:rPr b="1" i="0" lang="it" sz="1800" u="none" cap="none" strike="noStrike">
                <a:solidFill>
                  <a:srgbClr val="000000"/>
                </a:solidFill>
                <a:latin typeface="Arial"/>
                <a:ea typeface="Arial"/>
                <a:cs typeface="Arial"/>
                <a:sym typeface="Arial"/>
              </a:rPr>
              <a:t> </a:t>
            </a:r>
            <a:r>
              <a:rPr b="0" i="0" lang="it" sz="1800" u="none" cap="none" strike="noStrike">
                <a:solidFill>
                  <a:srgbClr val="000000"/>
                </a:solidFill>
                <a:latin typeface="Arial"/>
                <a:ea typeface="Arial"/>
                <a:cs typeface="Arial"/>
                <a:sym typeface="Arial"/>
              </a:rPr>
              <a:t>and </a:t>
            </a:r>
            <a:r>
              <a:rPr b="1" i="0" lang="it" sz="1800" u="none" cap="none" strike="noStrike">
                <a:solidFill>
                  <a:schemeClr val="dk1"/>
                </a:solidFill>
                <a:latin typeface="Arial"/>
                <a:ea typeface="Arial"/>
                <a:cs typeface="Arial"/>
                <a:sym typeface="Arial"/>
              </a:rPr>
              <a:t>QUANTITATIVE</a:t>
            </a:r>
            <a:endParaRPr b="1"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700"/>
              <a:buFont typeface="Arial"/>
              <a:buNone/>
            </a:pPr>
            <a:r>
              <a:rPr b="1" i="0" lang="it" sz="1700" u="none" cap="none" strike="noStrike">
                <a:solidFill>
                  <a:srgbClr val="000000"/>
                </a:solidFill>
                <a:latin typeface="Arial"/>
                <a:ea typeface="Arial"/>
                <a:cs typeface="Arial"/>
                <a:sym typeface="Arial"/>
              </a:rPr>
              <a:t>comparison of PLC algorithms</a:t>
            </a:r>
            <a:endParaRPr b="1" i="0" sz="17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700"/>
              <a:buFont typeface="Arial"/>
              <a:buNone/>
            </a:pPr>
            <a:r>
              <a:rPr b="1" i="0" lang="it" sz="1700" u="none" cap="none" strike="noStrike">
                <a:solidFill>
                  <a:srgbClr val="000000"/>
                </a:solidFill>
                <a:latin typeface="Arial"/>
                <a:ea typeface="Arial"/>
                <a:cs typeface="Arial"/>
                <a:sym typeface="Arial"/>
              </a:rPr>
              <a:t>EASY, EFFECTIVE and EFFICIENT</a:t>
            </a:r>
            <a:endParaRPr b="1" i="0" sz="1700" u="none" cap="none" strike="noStrike">
              <a:solidFill>
                <a:srgbClr val="000000"/>
              </a:solidFill>
              <a:latin typeface="Arial"/>
              <a:ea typeface="Arial"/>
              <a:cs typeface="Arial"/>
              <a:sym typeface="Arial"/>
            </a:endParaRPr>
          </a:p>
        </p:txBody>
      </p:sp>
      <p:sp>
        <p:nvSpPr>
          <p:cNvPr id="88" name="Google Shape;88;p15"/>
          <p:cNvSpPr txBox="1"/>
          <p:nvPr>
            <p:ph type="title"/>
          </p:nvPr>
        </p:nvSpPr>
        <p:spPr>
          <a:xfrm>
            <a:off x="125" y="187700"/>
            <a:ext cx="9144000" cy="6060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b="1" lang="it" sz="2500"/>
              <a:t>Purpose of the Thesis</a:t>
            </a:r>
            <a:endParaRPr b="1" sz="2500"/>
          </a:p>
        </p:txBody>
      </p:sp>
      <p:pic>
        <p:nvPicPr>
          <p:cNvPr id="89" name="Google Shape;89;p15"/>
          <p:cNvPicPr preferRelativeResize="0"/>
          <p:nvPr/>
        </p:nvPicPr>
        <p:blipFill rotWithShape="1">
          <a:blip r:embed="rId3">
            <a:alphaModFix/>
          </a:blip>
          <a:srcRect b="0" l="0" r="0" t="0"/>
          <a:stretch/>
        </p:blipFill>
        <p:spPr>
          <a:xfrm>
            <a:off x="125" y="3585259"/>
            <a:ext cx="9144003" cy="155824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txBox="1"/>
          <p:nvPr>
            <p:ph type="title"/>
          </p:nvPr>
        </p:nvSpPr>
        <p:spPr>
          <a:xfrm>
            <a:off x="125" y="187700"/>
            <a:ext cx="9144000" cy="6060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b="1" lang="it" sz="2500"/>
              <a:t>Methodology</a:t>
            </a:r>
            <a:endParaRPr b="1" sz="2500"/>
          </a:p>
        </p:txBody>
      </p:sp>
      <p:pic>
        <p:nvPicPr>
          <p:cNvPr id="95" name="Google Shape;95;p16"/>
          <p:cNvPicPr preferRelativeResize="0"/>
          <p:nvPr/>
        </p:nvPicPr>
        <p:blipFill rotWithShape="1">
          <a:blip r:embed="rId3">
            <a:alphaModFix/>
          </a:blip>
          <a:srcRect b="0" l="0" r="0" t="0"/>
          <a:stretch/>
        </p:blipFill>
        <p:spPr>
          <a:xfrm>
            <a:off x="6238058" y="1280550"/>
            <a:ext cx="2897199" cy="3862948"/>
          </a:xfrm>
          <a:prstGeom prst="rect">
            <a:avLst/>
          </a:prstGeom>
          <a:noFill/>
          <a:ln>
            <a:noFill/>
          </a:ln>
        </p:spPr>
      </p:pic>
      <p:grpSp>
        <p:nvGrpSpPr>
          <p:cNvPr id="96" name="Google Shape;96;p16"/>
          <p:cNvGrpSpPr/>
          <p:nvPr/>
        </p:nvGrpSpPr>
        <p:grpSpPr>
          <a:xfrm>
            <a:off x="-76189" y="2728351"/>
            <a:ext cx="6323073" cy="2213949"/>
            <a:chOff x="-76189" y="1280551"/>
            <a:chExt cx="6323073" cy="2213949"/>
          </a:xfrm>
        </p:grpSpPr>
        <p:grpSp>
          <p:nvGrpSpPr>
            <p:cNvPr id="97" name="Google Shape;97;p16"/>
            <p:cNvGrpSpPr/>
            <p:nvPr/>
          </p:nvGrpSpPr>
          <p:grpSpPr>
            <a:xfrm>
              <a:off x="-76189" y="1280551"/>
              <a:ext cx="6323073" cy="2082600"/>
              <a:chOff x="55236" y="1658526"/>
              <a:chExt cx="6323073" cy="2082600"/>
            </a:xfrm>
          </p:grpSpPr>
          <p:grpSp>
            <p:nvGrpSpPr>
              <p:cNvPr id="98" name="Google Shape;98;p16"/>
              <p:cNvGrpSpPr/>
              <p:nvPr/>
            </p:nvGrpSpPr>
            <p:grpSpPr>
              <a:xfrm>
                <a:off x="55236" y="1658526"/>
                <a:ext cx="2207623" cy="2082600"/>
                <a:chOff x="1959887" y="-71333"/>
                <a:chExt cx="5183429" cy="4889878"/>
              </a:xfrm>
            </p:grpSpPr>
            <p:sp>
              <p:nvSpPr>
                <p:cNvPr id="99" name="Google Shape;99;p16"/>
                <p:cNvSpPr/>
                <p:nvPr/>
              </p:nvSpPr>
              <p:spPr>
                <a:xfrm rot="-3280241">
                  <a:off x="3905982" y="1906732"/>
                  <a:ext cx="1323418" cy="1320838"/>
                </a:xfrm>
                <a:prstGeom prst="ellipse">
                  <a:avLst/>
                </a:prstGeom>
                <a:noFill/>
                <a:ln>
                  <a:noFill/>
                </a:ln>
                <a:effectLst>
                  <a:outerShdw blurRad="200025" rotWithShape="0" algn="bl" dir="5400000" dist="19050">
                    <a:srgbClr val="000000">
                      <a:alpha val="49411"/>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0" name="Google Shape;100;p16"/>
                <p:cNvGrpSpPr/>
                <p:nvPr/>
              </p:nvGrpSpPr>
              <p:grpSpPr>
                <a:xfrm>
                  <a:off x="4184863" y="1520198"/>
                  <a:ext cx="2958454" cy="3298348"/>
                  <a:chOff x="4184863" y="1520198"/>
                  <a:chExt cx="2958454" cy="3298348"/>
                </a:xfrm>
              </p:grpSpPr>
              <p:sp>
                <p:nvSpPr>
                  <p:cNvPr id="101" name="Google Shape;101;p16"/>
                  <p:cNvSpPr/>
                  <p:nvPr/>
                </p:nvSpPr>
                <p:spPr>
                  <a:xfrm rot="-3280088">
                    <a:off x="4136321" y="2563569"/>
                    <a:ext cx="3184127" cy="1211606"/>
                  </a:xfrm>
                  <a:custGeom>
                    <a:rect b="b" l="l" r="r" t="t"/>
                    <a:pathLst>
                      <a:path extrusionOk="0" h="187" w="492">
                        <a:moveTo>
                          <a:pt x="457" y="0"/>
                        </a:moveTo>
                        <a:cubicBezTo>
                          <a:pt x="416" y="91"/>
                          <a:pt x="325" y="155"/>
                          <a:pt x="218" y="155"/>
                        </a:cubicBezTo>
                        <a:cubicBezTo>
                          <a:pt x="137" y="155"/>
                          <a:pt x="64" y="118"/>
                          <a:pt x="17" y="60"/>
                        </a:cubicBezTo>
                        <a:cubicBezTo>
                          <a:pt x="11" y="70"/>
                          <a:pt x="5" y="80"/>
                          <a:pt x="0" y="90"/>
                        </a:cubicBezTo>
                        <a:cubicBezTo>
                          <a:pt x="54" y="150"/>
                          <a:pt x="132" y="187"/>
                          <a:pt x="218" y="187"/>
                        </a:cubicBezTo>
                        <a:cubicBezTo>
                          <a:pt x="343" y="187"/>
                          <a:pt x="449" y="109"/>
                          <a:pt x="492" y="0"/>
                        </a:cubicBezTo>
                        <a:cubicBezTo>
                          <a:pt x="480" y="0"/>
                          <a:pt x="468" y="1"/>
                          <a:pt x="457" y="0"/>
                        </a:cubicBezTo>
                        <a:close/>
                      </a:path>
                    </a:pathLst>
                  </a:custGeom>
                  <a:solidFill>
                    <a:srgbClr val="DF7D7C"/>
                  </a:solidFill>
                  <a:ln cap="flat" cmpd="sng" w="9525">
                    <a:solidFill>
                      <a:srgbClr val="FFFFFF"/>
                    </a:solidFill>
                    <a:prstDash val="solid"/>
                    <a:miter lim="8000"/>
                    <a:headEnd len="sm" w="sm" type="none"/>
                    <a:tailEnd len="sm" w="sm" type="none"/>
                  </a:ln>
                  <a:effectLst>
                    <a:outerShdw blurRad="200025" rotWithShape="0" algn="bl" dir="5400000" dist="19050">
                      <a:srgbClr val="000000">
                        <a:alpha val="49411"/>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6"/>
                  <p:cNvSpPr/>
                  <p:nvPr/>
                </p:nvSpPr>
                <p:spPr>
                  <a:xfrm rot="-3280088">
                    <a:off x="4100923" y="2460157"/>
                    <a:ext cx="2729637" cy="1205146"/>
                  </a:xfrm>
                  <a:custGeom>
                    <a:rect b="b" l="l" r="r" t="t"/>
                    <a:pathLst>
                      <a:path extrusionOk="0" h="194" w="440">
                        <a:moveTo>
                          <a:pt x="262" y="39"/>
                        </a:moveTo>
                        <a:cubicBezTo>
                          <a:pt x="206" y="71"/>
                          <a:pt x="134" y="53"/>
                          <a:pt x="100" y="0"/>
                        </a:cubicBezTo>
                        <a:cubicBezTo>
                          <a:pt x="57" y="25"/>
                          <a:pt x="24" y="60"/>
                          <a:pt x="0" y="99"/>
                        </a:cubicBezTo>
                        <a:cubicBezTo>
                          <a:pt x="47" y="157"/>
                          <a:pt x="120" y="194"/>
                          <a:pt x="201" y="194"/>
                        </a:cubicBezTo>
                        <a:cubicBezTo>
                          <a:pt x="308" y="194"/>
                          <a:pt x="399" y="130"/>
                          <a:pt x="440" y="39"/>
                        </a:cubicBezTo>
                        <a:cubicBezTo>
                          <a:pt x="393" y="37"/>
                          <a:pt x="346" y="24"/>
                          <a:pt x="303" y="0"/>
                        </a:cubicBezTo>
                        <a:cubicBezTo>
                          <a:pt x="292" y="15"/>
                          <a:pt x="279" y="29"/>
                          <a:pt x="262" y="39"/>
                        </a:cubicBezTo>
                        <a:close/>
                      </a:path>
                    </a:pathLst>
                  </a:custGeom>
                  <a:solidFill>
                    <a:srgbClr val="CE0E2D"/>
                  </a:solidFill>
                  <a:ln cap="flat" cmpd="sng" w="9525">
                    <a:solidFill>
                      <a:srgbClr val="FFFFFF"/>
                    </a:solidFill>
                    <a:prstDash val="solid"/>
                    <a:miter lim="8000"/>
                    <a:headEnd len="sm" w="sm" type="none"/>
                    <a:tailEnd len="sm" w="sm" type="none"/>
                  </a:ln>
                  <a:effectLst>
                    <a:outerShdw blurRad="200025" rotWithShape="0" algn="bl" dir="5400000" dist="19050">
                      <a:srgbClr val="000000">
                        <a:alpha val="49411"/>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6"/>
                  <p:cNvSpPr txBox="1"/>
                  <p:nvPr/>
                </p:nvSpPr>
                <p:spPr>
                  <a:xfrm rot="-3779206">
                    <a:off x="4733052" y="2863735"/>
                    <a:ext cx="1577952" cy="563236"/>
                  </a:xfrm>
                  <a:prstGeom prst="rect">
                    <a:avLst/>
                  </a:prstGeom>
                  <a:noFill/>
                  <a:ln>
                    <a:noFill/>
                  </a:ln>
                  <a:effectLst>
                    <a:outerShdw blurRad="200025"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it" sz="1000" u="none" cap="none" strike="noStrike">
                        <a:solidFill>
                          <a:srgbClr val="FFFFFF"/>
                        </a:solidFill>
                        <a:latin typeface="Roboto"/>
                        <a:ea typeface="Roboto"/>
                        <a:cs typeface="Roboto"/>
                        <a:sym typeface="Roboto"/>
                      </a:rPr>
                      <a:t>Develop</a:t>
                    </a:r>
                    <a:endParaRPr b="0" i="0" sz="1000" u="none" cap="none" strike="noStrike">
                      <a:solidFill>
                        <a:srgbClr val="FFFFFF"/>
                      </a:solidFill>
                      <a:latin typeface="Roboto"/>
                      <a:ea typeface="Roboto"/>
                      <a:cs typeface="Roboto"/>
                      <a:sym typeface="Roboto"/>
                    </a:endParaRPr>
                  </a:p>
                </p:txBody>
              </p:sp>
            </p:grpSp>
            <p:grpSp>
              <p:nvGrpSpPr>
                <p:cNvPr id="104" name="Google Shape;104;p16"/>
                <p:cNvGrpSpPr/>
                <p:nvPr/>
              </p:nvGrpSpPr>
              <p:grpSpPr>
                <a:xfrm>
                  <a:off x="2857731" y="-71333"/>
                  <a:ext cx="3293577" cy="3222916"/>
                  <a:chOff x="2857731" y="-71333"/>
                  <a:chExt cx="3293577" cy="3222916"/>
                </a:xfrm>
              </p:grpSpPr>
              <p:sp>
                <p:nvSpPr>
                  <p:cNvPr id="105" name="Google Shape;105;p16"/>
                  <p:cNvSpPr/>
                  <p:nvPr/>
                </p:nvSpPr>
                <p:spPr>
                  <a:xfrm rot="-3280089">
                    <a:off x="3410337" y="297186"/>
                    <a:ext cx="2188366" cy="2485879"/>
                  </a:xfrm>
                  <a:custGeom>
                    <a:rect b="b" l="l" r="r" t="t"/>
                    <a:pathLst>
                      <a:path extrusionOk="0" h="384" w="338">
                        <a:moveTo>
                          <a:pt x="45" y="32"/>
                        </a:moveTo>
                        <a:cubicBezTo>
                          <a:pt x="189" y="32"/>
                          <a:pt x="306" y="148"/>
                          <a:pt x="306" y="292"/>
                        </a:cubicBezTo>
                        <a:cubicBezTo>
                          <a:pt x="306" y="325"/>
                          <a:pt x="300" y="355"/>
                          <a:pt x="289" y="384"/>
                        </a:cubicBezTo>
                        <a:cubicBezTo>
                          <a:pt x="301" y="384"/>
                          <a:pt x="312" y="384"/>
                          <a:pt x="324" y="383"/>
                        </a:cubicBezTo>
                        <a:cubicBezTo>
                          <a:pt x="333" y="354"/>
                          <a:pt x="338" y="324"/>
                          <a:pt x="338" y="292"/>
                        </a:cubicBezTo>
                        <a:cubicBezTo>
                          <a:pt x="338" y="131"/>
                          <a:pt x="207" y="0"/>
                          <a:pt x="45" y="0"/>
                        </a:cubicBezTo>
                        <a:cubicBezTo>
                          <a:pt x="30" y="0"/>
                          <a:pt x="15" y="1"/>
                          <a:pt x="0" y="3"/>
                        </a:cubicBezTo>
                        <a:cubicBezTo>
                          <a:pt x="6" y="13"/>
                          <a:pt x="12" y="23"/>
                          <a:pt x="18" y="33"/>
                        </a:cubicBezTo>
                        <a:cubicBezTo>
                          <a:pt x="27" y="32"/>
                          <a:pt x="36" y="32"/>
                          <a:pt x="45" y="32"/>
                        </a:cubicBezTo>
                        <a:close/>
                      </a:path>
                    </a:pathLst>
                  </a:custGeom>
                  <a:solidFill>
                    <a:srgbClr val="DF7D7C"/>
                  </a:solidFill>
                  <a:ln cap="flat" cmpd="sng" w="9525">
                    <a:solidFill>
                      <a:srgbClr val="FFFFFF"/>
                    </a:solidFill>
                    <a:prstDash val="solid"/>
                    <a:miter lim="8000"/>
                    <a:headEnd len="sm" w="sm" type="none"/>
                    <a:tailEnd len="sm" w="sm" type="none"/>
                  </a:ln>
                  <a:effectLst>
                    <a:outerShdw blurRad="200025" rotWithShape="0" algn="bl" dir="5400000" dist="19050">
                      <a:srgbClr val="000000">
                        <a:alpha val="49411"/>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6"/>
                  <p:cNvSpPr/>
                  <p:nvPr/>
                </p:nvSpPr>
                <p:spPr>
                  <a:xfrm rot="-3280088">
                    <a:off x="3667674" y="581521"/>
                    <a:ext cx="1790169" cy="2186080"/>
                  </a:xfrm>
                  <a:custGeom>
                    <a:rect b="b" l="l" r="r" t="t"/>
                    <a:pathLst>
                      <a:path extrusionOk="0" h="352" w="288">
                        <a:moveTo>
                          <a:pt x="27" y="0"/>
                        </a:moveTo>
                        <a:cubicBezTo>
                          <a:pt x="18" y="0"/>
                          <a:pt x="9" y="0"/>
                          <a:pt x="0" y="1"/>
                        </a:cubicBezTo>
                        <a:cubicBezTo>
                          <a:pt x="21" y="43"/>
                          <a:pt x="34" y="90"/>
                          <a:pt x="35" y="140"/>
                        </a:cubicBezTo>
                        <a:cubicBezTo>
                          <a:pt x="74" y="142"/>
                          <a:pt x="111" y="163"/>
                          <a:pt x="132" y="200"/>
                        </a:cubicBezTo>
                        <a:cubicBezTo>
                          <a:pt x="153" y="236"/>
                          <a:pt x="153" y="279"/>
                          <a:pt x="136" y="315"/>
                        </a:cubicBezTo>
                        <a:cubicBezTo>
                          <a:pt x="179" y="339"/>
                          <a:pt x="225" y="351"/>
                          <a:pt x="271" y="352"/>
                        </a:cubicBezTo>
                        <a:cubicBezTo>
                          <a:pt x="282" y="323"/>
                          <a:pt x="288" y="293"/>
                          <a:pt x="288" y="260"/>
                        </a:cubicBezTo>
                        <a:cubicBezTo>
                          <a:pt x="288" y="116"/>
                          <a:pt x="171" y="0"/>
                          <a:pt x="27" y="0"/>
                        </a:cubicBezTo>
                        <a:close/>
                      </a:path>
                    </a:pathLst>
                  </a:custGeom>
                  <a:solidFill>
                    <a:srgbClr val="990000"/>
                  </a:solidFill>
                  <a:ln cap="flat" cmpd="sng" w="9525">
                    <a:solidFill>
                      <a:srgbClr val="FFFFFF"/>
                    </a:solidFill>
                    <a:prstDash val="solid"/>
                    <a:miter lim="8000"/>
                    <a:headEnd len="sm" w="sm" type="none"/>
                    <a:tailEnd len="sm" w="sm" type="none"/>
                  </a:ln>
                  <a:effectLst>
                    <a:outerShdw blurRad="200025" rotWithShape="0" algn="bl" dir="5400000" dist="19050">
                      <a:srgbClr val="000000">
                        <a:alpha val="49411"/>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6"/>
                  <p:cNvSpPr txBox="1"/>
                  <p:nvPr/>
                </p:nvSpPr>
                <p:spPr>
                  <a:xfrm>
                    <a:off x="3782825" y="1153125"/>
                    <a:ext cx="1578000" cy="563100"/>
                  </a:xfrm>
                  <a:prstGeom prst="rect">
                    <a:avLst/>
                  </a:prstGeom>
                  <a:noFill/>
                  <a:ln>
                    <a:noFill/>
                  </a:ln>
                  <a:effectLst>
                    <a:outerShdw blurRad="200025"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it" sz="1000" u="none" cap="none" strike="noStrike">
                        <a:solidFill>
                          <a:srgbClr val="FFFFFF"/>
                        </a:solidFill>
                        <a:latin typeface="Roboto"/>
                        <a:ea typeface="Roboto"/>
                        <a:cs typeface="Roboto"/>
                        <a:sym typeface="Roboto"/>
                      </a:rPr>
                      <a:t>Design</a:t>
                    </a:r>
                    <a:endParaRPr b="0" i="0" sz="1000" u="none" cap="none" strike="noStrike">
                      <a:solidFill>
                        <a:srgbClr val="FFFFFF"/>
                      </a:solidFill>
                      <a:latin typeface="Roboto"/>
                      <a:ea typeface="Roboto"/>
                      <a:cs typeface="Roboto"/>
                      <a:sym typeface="Roboto"/>
                    </a:endParaRPr>
                  </a:p>
                </p:txBody>
              </p:sp>
            </p:grpSp>
            <p:grpSp>
              <p:nvGrpSpPr>
                <p:cNvPr id="108" name="Google Shape;108;p16"/>
                <p:cNvGrpSpPr/>
                <p:nvPr/>
              </p:nvGrpSpPr>
              <p:grpSpPr>
                <a:xfrm>
                  <a:off x="1959887" y="1684671"/>
                  <a:ext cx="3424433" cy="3122278"/>
                  <a:chOff x="1959887" y="1684671"/>
                  <a:chExt cx="3424433" cy="3122278"/>
                </a:xfrm>
              </p:grpSpPr>
              <p:sp>
                <p:nvSpPr>
                  <p:cNvPr id="109" name="Google Shape;109;p16"/>
                  <p:cNvSpPr/>
                  <p:nvPr/>
                </p:nvSpPr>
                <p:spPr>
                  <a:xfrm rot="-3280088">
                    <a:off x="2859669" y="1740600"/>
                    <a:ext cx="1624870" cy="3045726"/>
                  </a:xfrm>
                  <a:custGeom>
                    <a:rect b="b" l="l" r="r" t="t"/>
                    <a:pathLst>
                      <a:path extrusionOk="0" h="470" w="251">
                        <a:moveTo>
                          <a:pt x="32" y="286"/>
                        </a:moveTo>
                        <a:cubicBezTo>
                          <a:pt x="32" y="157"/>
                          <a:pt x="127" y="49"/>
                          <a:pt x="251" y="29"/>
                        </a:cubicBezTo>
                        <a:cubicBezTo>
                          <a:pt x="245" y="19"/>
                          <a:pt x="239" y="9"/>
                          <a:pt x="233" y="0"/>
                        </a:cubicBezTo>
                        <a:cubicBezTo>
                          <a:pt x="100" y="28"/>
                          <a:pt x="0" y="145"/>
                          <a:pt x="0" y="286"/>
                        </a:cubicBezTo>
                        <a:cubicBezTo>
                          <a:pt x="0" y="356"/>
                          <a:pt x="25" y="420"/>
                          <a:pt x="65" y="470"/>
                        </a:cubicBezTo>
                        <a:cubicBezTo>
                          <a:pt x="70" y="460"/>
                          <a:pt x="76" y="450"/>
                          <a:pt x="82" y="440"/>
                        </a:cubicBezTo>
                        <a:cubicBezTo>
                          <a:pt x="51" y="397"/>
                          <a:pt x="32" y="344"/>
                          <a:pt x="32" y="286"/>
                        </a:cubicBezTo>
                        <a:close/>
                      </a:path>
                    </a:pathLst>
                  </a:custGeom>
                  <a:solidFill>
                    <a:srgbClr val="DF7D7C"/>
                  </a:solidFill>
                  <a:ln cap="flat" cmpd="sng" w="9525">
                    <a:solidFill>
                      <a:srgbClr val="FFFFFF"/>
                    </a:solidFill>
                    <a:prstDash val="solid"/>
                    <a:miter lim="8000"/>
                    <a:headEnd len="sm" w="sm" type="none"/>
                    <a:tailEnd len="sm" w="sm" type="none"/>
                  </a:ln>
                  <a:effectLst>
                    <a:outerShdw blurRad="200025" rotWithShape="0" algn="bl" dir="5400000" dist="19050">
                      <a:srgbClr val="000000">
                        <a:alpha val="49411"/>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6"/>
                  <p:cNvSpPr/>
                  <p:nvPr/>
                </p:nvSpPr>
                <p:spPr>
                  <a:xfrm rot="-3280089">
                    <a:off x="3037225" y="1789647"/>
                    <a:ext cx="1575644" cy="2550423"/>
                  </a:xfrm>
                  <a:custGeom>
                    <a:rect b="b" l="l" r="r" t="t"/>
                    <a:pathLst>
                      <a:path extrusionOk="0" h="411" w="254">
                        <a:moveTo>
                          <a:pt x="152" y="311"/>
                        </a:moveTo>
                        <a:cubicBezTo>
                          <a:pt x="124" y="254"/>
                          <a:pt x="145" y="185"/>
                          <a:pt x="200" y="153"/>
                        </a:cubicBezTo>
                        <a:cubicBezTo>
                          <a:pt x="217" y="143"/>
                          <a:pt x="236" y="137"/>
                          <a:pt x="254" y="136"/>
                        </a:cubicBezTo>
                        <a:cubicBezTo>
                          <a:pt x="253" y="87"/>
                          <a:pt x="241" y="41"/>
                          <a:pt x="219" y="0"/>
                        </a:cubicBezTo>
                        <a:cubicBezTo>
                          <a:pt x="95" y="20"/>
                          <a:pt x="0" y="128"/>
                          <a:pt x="0" y="257"/>
                        </a:cubicBezTo>
                        <a:cubicBezTo>
                          <a:pt x="0" y="315"/>
                          <a:pt x="19" y="368"/>
                          <a:pt x="50" y="411"/>
                        </a:cubicBezTo>
                        <a:cubicBezTo>
                          <a:pt x="75" y="371"/>
                          <a:pt x="110" y="337"/>
                          <a:pt x="152" y="311"/>
                        </a:cubicBezTo>
                        <a:close/>
                      </a:path>
                    </a:pathLst>
                  </a:custGeom>
                  <a:solidFill>
                    <a:srgbClr val="FF0000"/>
                  </a:solidFill>
                  <a:ln cap="flat" cmpd="sng" w="9525">
                    <a:solidFill>
                      <a:srgbClr val="FFFFFF"/>
                    </a:solidFill>
                    <a:prstDash val="solid"/>
                    <a:miter lim="8000"/>
                    <a:headEnd len="sm" w="sm" type="none"/>
                    <a:tailEnd len="sm" w="sm" type="none"/>
                  </a:ln>
                  <a:effectLst>
                    <a:outerShdw blurRad="200025" rotWithShape="0" algn="bl" dir="5400000" dist="19050">
                      <a:srgbClr val="000000">
                        <a:alpha val="49411"/>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6"/>
                  <p:cNvSpPr txBox="1"/>
                  <p:nvPr/>
                </p:nvSpPr>
                <p:spPr>
                  <a:xfrm flipH="1" rot="3725110">
                    <a:off x="2866277" y="2863871"/>
                    <a:ext cx="1577671" cy="563103"/>
                  </a:xfrm>
                  <a:prstGeom prst="rect">
                    <a:avLst/>
                  </a:prstGeom>
                  <a:noFill/>
                  <a:ln>
                    <a:noFill/>
                  </a:ln>
                  <a:effectLst>
                    <a:outerShdw blurRad="200025"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it" sz="1000" u="none" cap="none" strike="noStrike">
                        <a:solidFill>
                          <a:srgbClr val="FFFFFF"/>
                        </a:solidFill>
                        <a:latin typeface="Roboto"/>
                        <a:ea typeface="Roboto"/>
                        <a:cs typeface="Roboto"/>
                        <a:sym typeface="Roboto"/>
                      </a:rPr>
                      <a:t>Testing</a:t>
                    </a:r>
                    <a:endParaRPr b="0" i="0" sz="1000" u="none" cap="none" strike="noStrike">
                      <a:solidFill>
                        <a:srgbClr val="FFFFFF"/>
                      </a:solidFill>
                      <a:latin typeface="Roboto"/>
                      <a:ea typeface="Roboto"/>
                      <a:cs typeface="Roboto"/>
                      <a:sym typeface="Roboto"/>
                    </a:endParaRPr>
                  </a:p>
                </p:txBody>
              </p:sp>
            </p:grpSp>
          </p:grpSp>
          <p:grpSp>
            <p:nvGrpSpPr>
              <p:cNvPr id="112" name="Google Shape;112;p16"/>
              <p:cNvGrpSpPr/>
              <p:nvPr/>
            </p:nvGrpSpPr>
            <p:grpSpPr>
              <a:xfrm>
                <a:off x="1884361" y="1658526"/>
                <a:ext cx="2207623" cy="2082600"/>
                <a:chOff x="1959887" y="-71333"/>
                <a:chExt cx="5183429" cy="4889878"/>
              </a:xfrm>
            </p:grpSpPr>
            <p:sp>
              <p:nvSpPr>
                <p:cNvPr id="113" name="Google Shape;113;p16"/>
                <p:cNvSpPr/>
                <p:nvPr/>
              </p:nvSpPr>
              <p:spPr>
                <a:xfrm rot="-3280241">
                  <a:off x="3905982" y="1906732"/>
                  <a:ext cx="1323418" cy="1320838"/>
                </a:xfrm>
                <a:prstGeom prst="ellipse">
                  <a:avLst/>
                </a:prstGeom>
                <a:noFill/>
                <a:ln>
                  <a:noFill/>
                </a:ln>
                <a:effectLst>
                  <a:outerShdw blurRad="200025" rotWithShape="0" algn="bl" dir="5400000" dist="19050">
                    <a:srgbClr val="000000">
                      <a:alpha val="49411"/>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4" name="Google Shape;114;p16"/>
                <p:cNvGrpSpPr/>
                <p:nvPr/>
              </p:nvGrpSpPr>
              <p:grpSpPr>
                <a:xfrm>
                  <a:off x="4184863" y="1520198"/>
                  <a:ext cx="2958454" cy="3298348"/>
                  <a:chOff x="4184863" y="1520198"/>
                  <a:chExt cx="2958454" cy="3298348"/>
                </a:xfrm>
              </p:grpSpPr>
              <p:sp>
                <p:nvSpPr>
                  <p:cNvPr id="115" name="Google Shape;115;p16"/>
                  <p:cNvSpPr/>
                  <p:nvPr/>
                </p:nvSpPr>
                <p:spPr>
                  <a:xfrm rot="-3280088">
                    <a:off x="4136321" y="2563569"/>
                    <a:ext cx="3184127" cy="1211606"/>
                  </a:xfrm>
                  <a:custGeom>
                    <a:rect b="b" l="l" r="r" t="t"/>
                    <a:pathLst>
                      <a:path extrusionOk="0" h="187" w="492">
                        <a:moveTo>
                          <a:pt x="457" y="0"/>
                        </a:moveTo>
                        <a:cubicBezTo>
                          <a:pt x="416" y="91"/>
                          <a:pt x="325" y="155"/>
                          <a:pt x="218" y="155"/>
                        </a:cubicBezTo>
                        <a:cubicBezTo>
                          <a:pt x="137" y="155"/>
                          <a:pt x="64" y="118"/>
                          <a:pt x="17" y="60"/>
                        </a:cubicBezTo>
                        <a:cubicBezTo>
                          <a:pt x="11" y="70"/>
                          <a:pt x="5" y="80"/>
                          <a:pt x="0" y="90"/>
                        </a:cubicBezTo>
                        <a:cubicBezTo>
                          <a:pt x="54" y="150"/>
                          <a:pt x="132" y="187"/>
                          <a:pt x="218" y="187"/>
                        </a:cubicBezTo>
                        <a:cubicBezTo>
                          <a:pt x="343" y="187"/>
                          <a:pt x="449" y="109"/>
                          <a:pt x="492" y="0"/>
                        </a:cubicBezTo>
                        <a:cubicBezTo>
                          <a:pt x="480" y="0"/>
                          <a:pt x="468" y="1"/>
                          <a:pt x="457" y="0"/>
                        </a:cubicBezTo>
                        <a:close/>
                      </a:path>
                    </a:pathLst>
                  </a:custGeom>
                  <a:solidFill>
                    <a:srgbClr val="DF7D7C"/>
                  </a:solidFill>
                  <a:ln cap="flat" cmpd="sng" w="9525">
                    <a:solidFill>
                      <a:srgbClr val="FFFFFF"/>
                    </a:solidFill>
                    <a:prstDash val="solid"/>
                    <a:miter lim="8000"/>
                    <a:headEnd len="sm" w="sm" type="none"/>
                    <a:tailEnd len="sm" w="sm" type="none"/>
                  </a:ln>
                  <a:effectLst>
                    <a:outerShdw blurRad="200025" rotWithShape="0" algn="bl" dir="5400000" dist="19050">
                      <a:srgbClr val="000000">
                        <a:alpha val="49411"/>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6"/>
                  <p:cNvSpPr/>
                  <p:nvPr/>
                </p:nvSpPr>
                <p:spPr>
                  <a:xfrm rot="-3280088">
                    <a:off x="4100923" y="2460157"/>
                    <a:ext cx="2729637" cy="1205146"/>
                  </a:xfrm>
                  <a:custGeom>
                    <a:rect b="b" l="l" r="r" t="t"/>
                    <a:pathLst>
                      <a:path extrusionOk="0" h="194" w="440">
                        <a:moveTo>
                          <a:pt x="262" y="39"/>
                        </a:moveTo>
                        <a:cubicBezTo>
                          <a:pt x="206" y="71"/>
                          <a:pt x="134" y="53"/>
                          <a:pt x="100" y="0"/>
                        </a:cubicBezTo>
                        <a:cubicBezTo>
                          <a:pt x="57" y="25"/>
                          <a:pt x="24" y="60"/>
                          <a:pt x="0" y="99"/>
                        </a:cubicBezTo>
                        <a:cubicBezTo>
                          <a:pt x="47" y="157"/>
                          <a:pt x="120" y="194"/>
                          <a:pt x="201" y="194"/>
                        </a:cubicBezTo>
                        <a:cubicBezTo>
                          <a:pt x="308" y="194"/>
                          <a:pt x="399" y="130"/>
                          <a:pt x="440" y="39"/>
                        </a:cubicBezTo>
                        <a:cubicBezTo>
                          <a:pt x="393" y="37"/>
                          <a:pt x="346" y="24"/>
                          <a:pt x="303" y="0"/>
                        </a:cubicBezTo>
                        <a:cubicBezTo>
                          <a:pt x="292" y="15"/>
                          <a:pt x="279" y="29"/>
                          <a:pt x="262" y="39"/>
                        </a:cubicBezTo>
                        <a:close/>
                      </a:path>
                    </a:pathLst>
                  </a:custGeom>
                  <a:solidFill>
                    <a:srgbClr val="CE0E2D"/>
                  </a:solidFill>
                  <a:ln cap="flat" cmpd="sng" w="9525">
                    <a:solidFill>
                      <a:srgbClr val="FFFFFF"/>
                    </a:solidFill>
                    <a:prstDash val="solid"/>
                    <a:miter lim="8000"/>
                    <a:headEnd len="sm" w="sm" type="none"/>
                    <a:tailEnd len="sm" w="sm" type="none"/>
                  </a:ln>
                  <a:effectLst>
                    <a:outerShdw blurRad="200025" rotWithShape="0" algn="bl" dir="5400000" dist="19050">
                      <a:srgbClr val="000000">
                        <a:alpha val="49411"/>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6"/>
                  <p:cNvSpPr txBox="1"/>
                  <p:nvPr/>
                </p:nvSpPr>
                <p:spPr>
                  <a:xfrm rot="-3779206">
                    <a:off x="4733052" y="2863735"/>
                    <a:ext cx="1577952" cy="563236"/>
                  </a:xfrm>
                  <a:prstGeom prst="rect">
                    <a:avLst/>
                  </a:prstGeom>
                  <a:noFill/>
                  <a:ln>
                    <a:noFill/>
                  </a:ln>
                  <a:effectLst>
                    <a:outerShdw blurRad="200025"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it" sz="1000" u="none" cap="none" strike="noStrike">
                        <a:solidFill>
                          <a:srgbClr val="FFFFFF"/>
                        </a:solidFill>
                        <a:latin typeface="Roboto"/>
                        <a:ea typeface="Roboto"/>
                        <a:cs typeface="Roboto"/>
                        <a:sym typeface="Roboto"/>
                      </a:rPr>
                      <a:t>Develop</a:t>
                    </a:r>
                    <a:endParaRPr b="0" i="0" sz="1000" u="none" cap="none" strike="noStrike">
                      <a:solidFill>
                        <a:srgbClr val="FFFFFF"/>
                      </a:solidFill>
                      <a:latin typeface="Roboto"/>
                      <a:ea typeface="Roboto"/>
                      <a:cs typeface="Roboto"/>
                      <a:sym typeface="Roboto"/>
                    </a:endParaRPr>
                  </a:p>
                </p:txBody>
              </p:sp>
            </p:grpSp>
            <p:grpSp>
              <p:nvGrpSpPr>
                <p:cNvPr id="118" name="Google Shape;118;p16"/>
                <p:cNvGrpSpPr/>
                <p:nvPr/>
              </p:nvGrpSpPr>
              <p:grpSpPr>
                <a:xfrm>
                  <a:off x="2857731" y="-71333"/>
                  <a:ext cx="3293577" cy="3222916"/>
                  <a:chOff x="2857731" y="-71333"/>
                  <a:chExt cx="3293577" cy="3222916"/>
                </a:xfrm>
              </p:grpSpPr>
              <p:sp>
                <p:nvSpPr>
                  <p:cNvPr id="119" name="Google Shape;119;p16"/>
                  <p:cNvSpPr/>
                  <p:nvPr/>
                </p:nvSpPr>
                <p:spPr>
                  <a:xfrm rot="-3280089">
                    <a:off x="3410337" y="297186"/>
                    <a:ext cx="2188366" cy="2485879"/>
                  </a:xfrm>
                  <a:custGeom>
                    <a:rect b="b" l="l" r="r" t="t"/>
                    <a:pathLst>
                      <a:path extrusionOk="0" h="384" w="338">
                        <a:moveTo>
                          <a:pt x="45" y="32"/>
                        </a:moveTo>
                        <a:cubicBezTo>
                          <a:pt x="189" y="32"/>
                          <a:pt x="306" y="148"/>
                          <a:pt x="306" y="292"/>
                        </a:cubicBezTo>
                        <a:cubicBezTo>
                          <a:pt x="306" y="325"/>
                          <a:pt x="300" y="355"/>
                          <a:pt x="289" y="384"/>
                        </a:cubicBezTo>
                        <a:cubicBezTo>
                          <a:pt x="301" y="384"/>
                          <a:pt x="312" y="384"/>
                          <a:pt x="324" y="383"/>
                        </a:cubicBezTo>
                        <a:cubicBezTo>
                          <a:pt x="333" y="354"/>
                          <a:pt x="338" y="324"/>
                          <a:pt x="338" y="292"/>
                        </a:cubicBezTo>
                        <a:cubicBezTo>
                          <a:pt x="338" y="131"/>
                          <a:pt x="207" y="0"/>
                          <a:pt x="45" y="0"/>
                        </a:cubicBezTo>
                        <a:cubicBezTo>
                          <a:pt x="30" y="0"/>
                          <a:pt x="15" y="1"/>
                          <a:pt x="0" y="3"/>
                        </a:cubicBezTo>
                        <a:cubicBezTo>
                          <a:pt x="6" y="13"/>
                          <a:pt x="12" y="23"/>
                          <a:pt x="18" y="33"/>
                        </a:cubicBezTo>
                        <a:cubicBezTo>
                          <a:pt x="27" y="32"/>
                          <a:pt x="36" y="32"/>
                          <a:pt x="45" y="32"/>
                        </a:cubicBezTo>
                        <a:close/>
                      </a:path>
                    </a:pathLst>
                  </a:custGeom>
                  <a:solidFill>
                    <a:srgbClr val="DF7D7C"/>
                  </a:solidFill>
                  <a:ln cap="flat" cmpd="sng" w="9525">
                    <a:solidFill>
                      <a:srgbClr val="FFFFFF"/>
                    </a:solidFill>
                    <a:prstDash val="solid"/>
                    <a:miter lim="8000"/>
                    <a:headEnd len="sm" w="sm" type="none"/>
                    <a:tailEnd len="sm" w="sm" type="none"/>
                  </a:ln>
                  <a:effectLst>
                    <a:outerShdw blurRad="200025" rotWithShape="0" algn="bl" dir="5400000" dist="19050">
                      <a:srgbClr val="000000">
                        <a:alpha val="49411"/>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6"/>
                  <p:cNvSpPr/>
                  <p:nvPr/>
                </p:nvSpPr>
                <p:spPr>
                  <a:xfrm rot="-3280088">
                    <a:off x="3667674" y="581521"/>
                    <a:ext cx="1790169" cy="2186080"/>
                  </a:xfrm>
                  <a:custGeom>
                    <a:rect b="b" l="l" r="r" t="t"/>
                    <a:pathLst>
                      <a:path extrusionOk="0" h="352" w="288">
                        <a:moveTo>
                          <a:pt x="27" y="0"/>
                        </a:moveTo>
                        <a:cubicBezTo>
                          <a:pt x="18" y="0"/>
                          <a:pt x="9" y="0"/>
                          <a:pt x="0" y="1"/>
                        </a:cubicBezTo>
                        <a:cubicBezTo>
                          <a:pt x="21" y="43"/>
                          <a:pt x="34" y="90"/>
                          <a:pt x="35" y="140"/>
                        </a:cubicBezTo>
                        <a:cubicBezTo>
                          <a:pt x="74" y="142"/>
                          <a:pt x="111" y="163"/>
                          <a:pt x="132" y="200"/>
                        </a:cubicBezTo>
                        <a:cubicBezTo>
                          <a:pt x="153" y="236"/>
                          <a:pt x="153" y="279"/>
                          <a:pt x="136" y="315"/>
                        </a:cubicBezTo>
                        <a:cubicBezTo>
                          <a:pt x="179" y="339"/>
                          <a:pt x="225" y="351"/>
                          <a:pt x="271" y="352"/>
                        </a:cubicBezTo>
                        <a:cubicBezTo>
                          <a:pt x="282" y="323"/>
                          <a:pt x="288" y="293"/>
                          <a:pt x="288" y="260"/>
                        </a:cubicBezTo>
                        <a:cubicBezTo>
                          <a:pt x="288" y="116"/>
                          <a:pt x="171" y="0"/>
                          <a:pt x="27" y="0"/>
                        </a:cubicBezTo>
                        <a:close/>
                      </a:path>
                    </a:pathLst>
                  </a:custGeom>
                  <a:solidFill>
                    <a:srgbClr val="990000"/>
                  </a:solidFill>
                  <a:ln cap="flat" cmpd="sng" w="9525">
                    <a:solidFill>
                      <a:srgbClr val="FFFFFF"/>
                    </a:solidFill>
                    <a:prstDash val="solid"/>
                    <a:miter lim="8000"/>
                    <a:headEnd len="sm" w="sm" type="none"/>
                    <a:tailEnd len="sm" w="sm" type="none"/>
                  </a:ln>
                  <a:effectLst>
                    <a:outerShdw blurRad="200025" rotWithShape="0" algn="bl" dir="5400000" dist="19050">
                      <a:srgbClr val="000000">
                        <a:alpha val="49411"/>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6"/>
                  <p:cNvSpPr txBox="1"/>
                  <p:nvPr/>
                </p:nvSpPr>
                <p:spPr>
                  <a:xfrm>
                    <a:off x="3782825" y="1153125"/>
                    <a:ext cx="1578000" cy="563100"/>
                  </a:xfrm>
                  <a:prstGeom prst="rect">
                    <a:avLst/>
                  </a:prstGeom>
                  <a:noFill/>
                  <a:ln>
                    <a:noFill/>
                  </a:ln>
                  <a:effectLst>
                    <a:outerShdw blurRad="200025"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it" sz="1000" u="none" cap="none" strike="noStrike">
                        <a:solidFill>
                          <a:srgbClr val="FFFFFF"/>
                        </a:solidFill>
                        <a:latin typeface="Roboto"/>
                        <a:ea typeface="Roboto"/>
                        <a:cs typeface="Roboto"/>
                        <a:sym typeface="Roboto"/>
                      </a:rPr>
                      <a:t>Design</a:t>
                    </a:r>
                    <a:endParaRPr b="0" i="0" sz="1000" u="none" cap="none" strike="noStrike">
                      <a:solidFill>
                        <a:srgbClr val="FFFFFF"/>
                      </a:solidFill>
                      <a:latin typeface="Roboto"/>
                      <a:ea typeface="Roboto"/>
                      <a:cs typeface="Roboto"/>
                      <a:sym typeface="Roboto"/>
                    </a:endParaRPr>
                  </a:p>
                </p:txBody>
              </p:sp>
            </p:grpSp>
            <p:grpSp>
              <p:nvGrpSpPr>
                <p:cNvPr id="122" name="Google Shape;122;p16"/>
                <p:cNvGrpSpPr/>
                <p:nvPr/>
              </p:nvGrpSpPr>
              <p:grpSpPr>
                <a:xfrm>
                  <a:off x="1959887" y="1684671"/>
                  <a:ext cx="3424433" cy="3122278"/>
                  <a:chOff x="1959887" y="1684671"/>
                  <a:chExt cx="3424433" cy="3122278"/>
                </a:xfrm>
              </p:grpSpPr>
              <p:sp>
                <p:nvSpPr>
                  <p:cNvPr id="123" name="Google Shape;123;p16"/>
                  <p:cNvSpPr/>
                  <p:nvPr/>
                </p:nvSpPr>
                <p:spPr>
                  <a:xfrm rot="-3280088">
                    <a:off x="2859669" y="1740600"/>
                    <a:ext cx="1624870" cy="3045726"/>
                  </a:xfrm>
                  <a:custGeom>
                    <a:rect b="b" l="l" r="r" t="t"/>
                    <a:pathLst>
                      <a:path extrusionOk="0" h="470" w="251">
                        <a:moveTo>
                          <a:pt x="32" y="286"/>
                        </a:moveTo>
                        <a:cubicBezTo>
                          <a:pt x="32" y="157"/>
                          <a:pt x="127" y="49"/>
                          <a:pt x="251" y="29"/>
                        </a:cubicBezTo>
                        <a:cubicBezTo>
                          <a:pt x="245" y="19"/>
                          <a:pt x="239" y="9"/>
                          <a:pt x="233" y="0"/>
                        </a:cubicBezTo>
                        <a:cubicBezTo>
                          <a:pt x="100" y="28"/>
                          <a:pt x="0" y="145"/>
                          <a:pt x="0" y="286"/>
                        </a:cubicBezTo>
                        <a:cubicBezTo>
                          <a:pt x="0" y="356"/>
                          <a:pt x="25" y="420"/>
                          <a:pt x="65" y="470"/>
                        </a:cubicBezTo>
                        <a:cubicBezTo>
                          <a:pt x="70" y="460"/>
                          <a:pt x="76" y="450"/>
                          <a:pt x="82" y="440"/>
                        </a:cubicBezTo>
                        <a:cubicBezTo>
                          <a:pt x="51" y="397"/>
                          <a:pt x="32" y="344"/>
                          <a:pt x="32" y="286"/>
                        </a:cubicBezTo>
                        <a:close/>
                      </a:path>
                    </a:pathLst>
                  </a:custGeom>
                  <a:solidFill>
                    <a:srgbClr val="DF7D7C"/>
                  </a:solidFill>
                  <a:ln cap="flat" cmpd="sng" w="9525">
                    <a:solidFill>
                      <a:srgbClr val="FFFFFF"/>
                    </a:solidFill>
                    <a:prstDash val="solid"/>
                    <a:miter lim="8000"/>
                    <a:headEnd len="sm" w="sm" type="none"/>
                    <a:tailEnd len="sm" w="sm" type="none"/>
                  </a:ln>
                  <a:effectLst>
                    <a:outerShdw blurRad="200025" rotWithShape="0" algn="bl" dir="5400000" dist="19050">
                      <a:srgbClr val="000000">
                        <a:alpha val="49411"/>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6"/>
                  <p:cNvSpPr/>
                  <p:nvPr/>
                </p:nvSpPr>
                <p:spPr>
                  <a:xfrm rot="-3280089">
                    <a:off x="3037225" y="1789647"/>
                    <a:ext cx="1575644" cy="2550423"/>
                  </a:xfrm>
                  <a:custGeom>
                    <a:rect b="b" l="l" r="r" t="t"/>
                    <a:pathLst>
                      <a:path extrusionOk="0" h="411" w="254">
                        <a:moveTo>
                          <a:pt x="152" y="311"/>
                        </a:moveTo>
                        <a:cubicBezTo>
                          <a:pt x="124" y="254"/>
                          <a:pt x="145" y="185"/>
                          <a:pt x="200" y="153"/>
                        </a:cubicBezTo>
                        <a:cubicBezTo>
                          <a:pt x="217" y="143"/>
                          <a:pt x="236" y="137"/>
                          <a:pt x="254" y="136"/>
                        </a:cubicBezTo>
                        <a:cubicBezTo>
                          <a:pt x="253" y="87"/>
                          <a:pt x="241" y="41"/>
                          <a:pt x="219" y="0"/>
                        </a:cubicBezTo>
                        <a:cubicBezTo>
                          <a:pt x="95" y="20"/>
                          <a:pt x="0" y="128"/>
                          <a:pt x="0" y="257"/>
                        </a:cubicBezTo>
                        <a:cubicBezTo>
                          <a:pt x="0" y="315"/>
                          <a:pt x="19" y="368"/>
                          <a:pt x="50" y="411"/>
                        </a:cubicBezTo>
                        <a:cubicBezTo>
                          <a:pt x="75" y="371"/>
                          <a:pt x="110" y="337"/>
                          <a:pt x="152" y="311"/>
                        </a:cubicBezTo>
                        <a:close/>
                      </a:path>
                    </a:pathLst>
                  </a:custGeom>
                  <a:solidFill>
                    <a:srgbClr val="FF0000"/>
                  </a:solidFill>
                  <a:ln cap="flat" cmpd="sng" w="9525">
                    <a:solidFill>
                      <a:srgbClr val="FFFFFF"/>
                    </a:solidFill>
                    <a:prstDash val="solid"/>
                    <a:miter lim="8000"/>
                    <a:headEnd len="sm" w="sm" type="none"/>
                    <a:tailEnd len="sm" w="sm" type="none"/>
                  </a:ln>
                  <a:effectLst>
                    <a:outerShdw blurRad="200025" rotWithShape="0" algn="bl" dir="5400000" dist="19050">
                      <a:srgbClr val="000000">
                        <a:alpha val="49411"/>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6"/>
                  <p:cNvSpPr txBox="1"/>
                  <p:nvPr/>
                </p:nvSpPr>
                <p:spPr>
                  <a:xfrm flipH="1" rot="3725110">
                    <a:off x="2866277" y="2863871"/>
                    <a:ext cx="1577671" cy="563103"/>
                  </a:xfrm>
                  <a:prstGeom prst="rect">
                    <a:avLst/>
                  </a:prstGeom>
                  <a:noFill/>
                  <a:ln>
                    <a:noFill/>
                  </a:ln>
                  <a:effectLst>
                    <a:outerShdw blurRad="200025"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it" sz="1000" u="none" cap="none" strike="noStrike">
                        <a:solidFill>
                          <a:srgbClr val="FFFFFF"/>
                        </a:solidFill>
                        <a:latin typeface="Roboto"/>
                        <a:ea typeface="Roboto"/>
                        <a:cs typeface="Roboto"/>
                        <a:sym typeface="Roboto"/>
                      </a:rPr>
                      <a:t>Testing</a:t>
                    </a:r>
                    <a:endParaRPr b="0" i="0" sz="1000" u="none" cap="none" strike="noStrike">
                      <a:solidFill>
                        <a:srgbClr val="FFFFFF"/>
                      </a:solidFill>
                      <a:latin typeface="Roboto"/>
                      <a:ea typeface="Roboto"/>
                      <a:cs typeface="Roboto"/>
                      <a:sym typeface="Roboto"/>
                    </a:endParaRPr>
                  </a:p>
                </p:txBody>
              </p:sp>
            </p:grpSp>
          </p:grpSp>
          <p:grpSp>
            <p:nvGrpSpPr>
              <p:cNvPr id="126" name="Google Shape;126;p16"/>
              <p:cNvGrpSpPr/>
              <p:nvPr/>
            </p:nvGrpSpPr>
            <p:grpSpPr>
              <a:xfrm>
                <a:off x="4170686" y="1658526"/>
                <a:ext cx="2207623" cy="2082600"/>
                <a:chOff x="1959887" y="-71333"/>
                <a:chExt cx="5183429" cy="4889878"/>
              </a:xfrm>
            </p:grpSpPr>
            <p:sp>
              <p:nvSpPr>
                <p:cNvPr id="127" name="Google Shape;127;p16"/>
                <p:cNvSpPr/>
                <p:nvPr/>
              </p:nvSpPr>
              <p:spPr>
                <a:xfrm rot="-3280241">
                  <a:off x="3905982" y="1906732"/>
                  <a:ext cx="1323418" cy="1320838"/>
                </a:xfrm>
                <a:prstGeom prst="ellipse">
                  <a:avLst/>
                </a:prstGeom>
                <a:noFill/>
                <a:ln>
                  <a:noFill/>
                </a:ln>
                <a:effectLst>
                  <a:outerShdw blurRad="200025" rotWithShape="0" algn="bl" dir="5400000" dist="19050">
                    <a:srgbClr val="000000">
                      <a:alpha val="49411"/>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8" name="Google Shape;128;p16"/>
                <p:cNvGrpSpPr/>
                <p:nvPr/>
              </p:nvGrpSpPr>
              <p:grpSpPr>
                <a:xfrm>
                  <a:off x="4184863" y="1520198"/>
                  <a:ext cx="2958454" cy="3298348"/>
                  <a:chOff x="4184863" y="1520198"/>
                  <a:chExt cx="2958454" cy="3298348"/>
                </a:xfrm>
              </p:grpSpPr>
              <p:sp>
                <p:nvSpPr>
                  <p:cNvPr id="129" name="Google Shape;129;p16"/>
                  <p:cNvSpPr/>
                  <p:nvPr/>
                </p:nvSpPr>
                <p:spPr>
                  <a:xfrm rot="-3280088">
                    <a:off x="4136321" y="2563569"/>
                    <a:ext cx="3184127" cy="1211606"/>
                  </a:xfrm>
                  <a:custGeom>
                    <a:rect b="b" l="l" r="r" t="t"/>
                    <a:pathLst>
                      <a:path extrusionOk="0" h="187" w="492">
                        <a:moveTo>
                          <a:pt x="457" y="0"/>
                        </a:moveTo>
                        <a:cubicBezTo>
                          <a:pt x="416" y="91"/>
                          <a:pt x="325" y="155"/>
                          <a:pt x="218" y="155"/>
                        </a:cubicBezTo>
                        <a:cubicBezTo>
                          <a:pt x="137" y="155"/>
                          <a:pt x="64" y="118"/>
                          <a:pt x="17" y="60"/>
                        </a:cubicBezTo>
                        <a:cubicBezTo>
                          <a:pt x="11" y="70"/>
                          <a:pt x="5" y="80"/>
                          <a:pt x="0" y="90"/>
                        </a:cubicBezTo>
                        <a:cubicBezTo>
                          <a:pt x="54" y="150"/>
                          <a:pt x="132" y="187"/>
                          <a:pt x="218" y="187"/>
                        </a:cubicBezTo>
                        <a:cubicBezTo>
                          <a:pt x="343" y="187"/>
                          <a:pt x="449" y="109"/>
                          <a:pt x="492" y="0"/>
                        </a:cubicBezTo>
                        <a:cubicBezTo>
                          <a:pt x="480" y="0"/>
                          <a:pt x="468" y="1"/>
                          <a:pt x="457" y="0"/>
                        </a:cubicBezTo>
                        <a:close/>
                      </a:path>
                    </a:pathLst>
                  </a:custGeom>
                  <a:solidFill>
                    <a:srgbClr val="DF7D7C"/>
                  </a:solidFill>
                  <a:ln cap="flat" cmpd="sng" w="9525">
                    <a:solidFill>
                      <a:srgbClr val="FFFFFF"/>
                    </a:solidFill>
                    <a:prstDash val="solid"/>
                    <a:miter lim="8000"/>
                    <a:headEnd len="sm" w="sm" type="none"/>
                    <a:tailEnd len="sm" w="sm" type="none"/>
                  </a:ln>
                  <a:effectLst>
                    <a:outerShdw blurRad="200025" rotWithShape="0" algn="bl" dir="5400000" dist="19050">
                      <a:srgbClr val="000000">
                        <a:alpha val="49411"/>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6"/>
                  <p:cNvSpPr/>
                  <p:nvPr/>
                </p:nvSpPr>
                <p:spPr>
                  <a:xfrm rot="-3280088">
                    <a:off x="4100923" y="2460157"/>
                    <a:ext cx="2729637" cy="1205146"/>
                  </a:xfrm>
                  <a:custGeom>
                    <a:rect b="b" l="l" r="r" t="t"/>
                    <a:pathLst>
                      <a:path extrusionOk="0" h="194" w="440">
                        <a:moveTo>
                          <a:pt x="262" y="39"/>
                        </a:moveTo>
                        <a:cubicBezTo>
                          <a:pt x="206" y="71"/>
                          <a:pt x="134" y="53"/>
                          <a:pt x="100" y="0"/>
                        </a:cubicBezTo>
                        <a:cubicBezTo>
                          <a:pt x="57" y="25"/>
                          <a:pt x="24" y="60"/>
                          <a:pt x="0" y="99"/>
                        </a:cubicBezTo>
                        <a:cubicBezTo>
                          <a:pt x="47" y="157"/>
                          <a:pt x="120" y="194"/>
                          <a:pt x="201" y="194"/>
                        </a:cubicBezTo>
                        <a:cubicBezTo>
                          <a:pt x="308" y="194"/>
                          <a:pt x="399" y="130"/>
                          <a:pt x="440" y="39"/>
                        </a:cubicBezTo>
                        <a:cubicBezTo>
                          <a:pt x="393" y="37"/>
                          <a:pt x="346" y="24"/>
                          <a:pt x="303" y="0"/>
                        </a:cubicBezTo>
                        <a:cubicBezTo>
                          <a:pt x="292" y="15"/>
                          <a:pt x="279" y="29"/>
                          <a:pt x="262" y="39"/>
                        </a:cubicBezTo>
                        <a:close/>
                      </a:path>
                    </a:pathLst>
                  </a:custGeom>
                  <a:solidFill>
                    <a:srgbClr val="CE0E2D"/>
                  </a:solidFill>
                  <a:ln cap="flat" cmpd="sng" w="9525">
                    <a:solidFill>
                      <a:srgbClr val="FFFFFF"/>
                    </a:solidFill>
                    <a:prstDash val="solid"/>
                    <a:miter lim="8000"/>
                    <a:headEnd len="sm" w="sm" type="none"/>
                    <a:tailEnd len="sm" w="sm" type="none"/>
                  </a:ln>
                  <a:effectLst>
                    <a:outerShdw blurRad="200025" rotWithShape="0" algn="bl" dir="5400000" dist="19050">
                      <a:srgbClr val="000000">
                        <a:alpha val="49411"/>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16"/>
                  <p:cNvSpPr txBox="1"/>
                  <p:nvPr/>
                </p:nvSpPr>
                <p:spPr>
                  <a:xfrm rot="-3779206">
                    <a:off x="4733052" y="2863735"/>
                    <a:ext cx="1577952" cy="563236"/>
                  </a:xfrm>
                  <a:prstGeom prst="rect">
                    <a:avLst/>
                  </a:prstGeom>
                  <a:noFill/>
                  <a:ln>
                    <a:noFill/>
                  </a:ln>
                  <a:effectLst>
                    <a:outerShdw blurRad="200025"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it" sz="1000" u="none" cap="none" strike="noStrike">
                        <a:solidFill>
                          <a:srgbClr val="FFFFFF"/>
                        </a:solidFill>
                        <a:latin typeface="Roboto"/>
                        <a:ea typeface="Roboto"/>
                        <a:cs typeface="Roboto"/>
                        <a:sym typeface="Roboto"/>
                      </a:rPr>
                      <a:t>Develop</a:t>
                    </a:r>
                    <a:endParaRPr b="0" i="0" sz="1000" u="none" cap="none" strike="noStrike">
                      <a:solidFill>
                        <a:srgbClr val="FFFFFF"/>
                      </a:solidFill>
                      <a:latin typeface="Roboto"/>
                      <a:ea typeface="Roboto"/>
                      <a:cs typeface="Roboto"/>
                      <a:sym typeface="Roboto"/>
                    </a:endParaRPr>
                  </a:p>
                </p:txBody>
              </p:sp>
            </p:grpSp>
            <p:grpSp>
              <p:nvGrpSpPr>
                <p:cNvPr id="132" name="Google Shape;132;p16"/>
                <p:cNvGrpSpPr/>
                <p:nvPr/>
              </p:nvGrpSpPr>
              <p:grpSpPr>
                <a:xfrm>
                  <a:off x="2857731" y="-71333"/>
                  <a:ext cx="3293577" cy="3222916"/>
                  <a:chOff x="2857731" y="-71333"/>
                  <a:chExt cx="3293577" cy="3222916"/>
                </a:xfrm>
              </p:grpSpPr>
              <p:sp>
                <p:nvSpPr>
                  <p:cNvPr id="133" name="Google Shape;133;p16"/>
                  <p:cNvSpPr/>
                  <p:nvPr/>
                </p:nvSpPr>
                <p:spPr>
                  <a:xfrm rot="-3280089">
                    <a:off x="3410337" y="297186"/>
                    <a:ext cx="2188366" cy="2485879"/>
                  </a:xfrm>
                  <a:custGeom>
                    <a:rect b="b" l="l" r="r" t="t"/>
                    <a:pathLst>
                      <a:path extrusionOk="0" h="384" w="338">
                        <a:moveTo>
                          <a:pt x="45" y="32"/>
                        </a:moveTo>
                        <a:cubicBezTo>
                          <a:pt x="189" y="32"/>
                          <a:pt x="306" y="148"/>
                          <a:pt x="306" y="292"/>
                        </a:cubicBezTo>
                        <a:cubicBezTo>
                          <a:pt x="306" y="325"/>
                          <a:pt x="300" y="355"/>
                          <a:pt x="289" y="384"/>
                        </a:cubicBezTo>
                        <a:cubicBezTo>
                          <a:pt x="301" y="384"/>
                          <a:pt x="312" y="384"/>
                          <a:pt x="324" y="383"/>
                        </a:cubicBezTo>
                        <a:cubicBezTo>
                          <a:pt x="333" y="354"/>
                          <a:pt x="338" y="324"/>
                          <a:pt x="338" y="292"/>
                        </a:cubicBezTo>
                        <a:cubicBezTo>
                          <a:pt x="338" y="131"/>
                          <a:pt x="207" y="0"/>
                          <a:pt x="45" y="0"/>
                        </a:cubicBezTo>
                        <a:cubicBezTo>
                          <a:pt x="30" y="0"/>
                          <a:pt x="15" y="1"/>
                          <a:pt x="0" y="3"/>
                        </a:cubicBezTo>
                        <a:cubicBezTo>
                          <a:pt x="6" y="13"/>
                          <a:pt x="12" y="23"/>
                          <a:pt x="18" y="33"/>
                        </a:cubicBezTo>
                        <a:cubicBezTo>
                          <a:pt x="27" y="32"/>
                          <a:pt x="36" y="32"/>
                          <a:pt x="45" y="32"/>
                        </a:cubicBezTo>
                        <a:close/>
                      </a:path>
                    </a:pathLst>
                  </a:custGeom>
                  <a:solidFill>
                    <a:srgbClr val="DF7D7C"/>
                  </a:solidFill>
                  <a:ln cap="flat" cmpd="sng" w="9525">
                    <a:solidFill>
                      <a:srgbClr val="FFFFFF"/>
                    </a:solidFill>
                    <a:prstDash val="solid"/>
                    <a:miter lim="8000"/>
                    <a:headEnd len="sm" w="sm" type="none"/>
                    <a:tailEnd len="sm" w="sm" type="none"/>
                  </a:ln>
                  <a:effectLst>
                    <a:outerShdw blurRad="200025" rotWithShape="0" algn="bl" dir="5400000" dist="19050">
                      <a:srgbClr val="000000">
                        <a:alpha val="49411"/>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16"/>
                  <p:cNvSpPr/>
                  <p:nvPr/>
                </p:nvSpPr>
                <p:spPr>
                  <a:xfrm rot="-3280088">
                    <a:off x="3667674" y="581521"/>
                    <a:ext cx="1790169" cy="2186080"/>
                  </a:xfrm>
                  <a:custGeom>
                    <a:rect b="b" l="l" r="r" t="t"/>
                    <a:pathLst>
                      <a:path extrusionOk="0" h="352" w="288">
                        <a:moveTo>
                          <a:pt x="27" y="0"/>
                        </a:moveTo>
                        <a:cubicBezTo>
                          <a:pt x="18" y="0"/>
                          <a:pt x="9" y="0"/>
                          <a:pt x="0" y="1"/>
                        </a:cubicBezTo>
                        <a:cubicBezTo>
                          <a:pt x="21" y="43"/>
                          <a:pt x="34" y="90"/>
                          <a:pt x="35" y="140"/>
                        </a:cubicBezTo>
                        <a:cubicBezTo>
                          <a:pt x="74" y="142"/>
                          <a:pt x="111" y="163"/>
                          <a:pt x="132" y="200"/>
                        </a:cubicBezTo>
                        <a:cubicBezTo>
                          <a:pt x="153" y="236"/>
                          <a:pt x="153" y="279"/>
                          <a:pt x="136" y="315"/>
                        </a:cubicBezTo>
                        <a:cubicBezTo>
                          <a:pt x="179" y="339"/>
                          <a:pt x="225" y="351"/>
                          <a:pt x="271" y="352"/>
                        </a:cubicBezTo>
                        <a:cubicBezTo>
                          <a:pt x="282" y="323"/>
                          <a:pt x="288" y="293"/>
                          <a:pt x="288" y="260"/>
                        </a:cubicBezTo>
                        <a:cubicBezTo>
                          <a:pt x="288" y="116"/>
                          <a:pt x="171" y="0"/>
                          <a:pt x="27" y="0"/>
                        </a:cubicBezTo>
                        <a:close/>
                      </a:path>
                    </a:pathLst>
                  </a:custGeom>
                  <a:solidFill>
                    <a:srgbClr val="990000"/>
                  </a:solidFill>
                  <a:ln cap="flat" cmpd="sng" w="9525">
                    <a:solidFill>
                      <a:srgbClr val="FFFFFF"/>
                    </a:solidFill>
                    <a:prstDash val="solid"/>
                    <a:miter lim="8000"/>
                    <a:headEnd len="sm" w="sm" type="none"/>
                    <a:tailEnd len="sm" w="sm" type="none"/>
                  </a:ln>
                  <a:effectLst>
                    <a:outerShdw blurRad="200025" rotWithShape="0" algn="bl" dir="5400000" dist="19050">
                      <a:srgbClr val="000000">
                        <a:alpha val="49411"/>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6"/>
                  <p:cNvSpPr txBox="1"/>
                  <p:nvPr/>
                </p:nvSpPr>
                <p:spPr>
                  <a:xfrm>
                    <a:off x="3782825" y="1153125"/>
                    <a:ext cx="1578000" cy="563100"/>
                  </a:xfrm>
                  <a:prstGeom prst="rect">
                    <a:avLst/>
                  </a:prstGeom>
                  <a:noFill/>
                  <a:ln>
                    <a:noFill/>
                  </a:ln>
                  <a:effectLst>
                    <a:outerShdw blurRad="200025"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it" sz="1000" u="none" cap="none" strike="noStrike">
                        <a:solidFill>
                          <a:srgbClr val="FFFFFF"/>
                        </a:solidFill>
                        <a:latin typeface="Roboto"/>
                        <a:ea typeface="Roboto"/>
                        <a:cs typeface="Roboto"/>
                        <a:sym typeface="Roboto"/>
                      </a:rPr>
                      <a:t>Design</a:t>
                    </a:r>
                    <a:endParaRPr b="0" i="0" sz="1000" u="none" cap="none" strike="noStrike">
                      <a:solidFill>
                        <a:srgbClr val="FFFFFF"/>
                      </a:solidFill>
                      <a:latin typeface="Roboto"/>
                      <a:ea typeface="Roboto"/>
                      <a:cs typeface="Roboto"/>
                      <a:sym typeface="Roboto"/>
                    </a:endParaRPr>
                  </a:p>
                </p:txBody>
              </p:sp>
            </p:grpSp>
            <p:grpSp>
              <p:nvGrpSpPr>
                <p:cNvPr id="136" name="Google Shape;136;p16"/>
                <p:cNvGrpSpPr/>
                <p:nvPr/>
              </p:nvGrpSpPr>
              <p:grpSpPr>
                <a:xfrm>
                  <a:off x="1959887" y="1684671"/>
                  <a:ext cx="3424433" cy="3122278"/>
                  <a:chOff x="1959887" y="1684671"/>
                  <a:chExt cx="3424433" cy="3122278"/>
                </a:xfrm>
              </p:grpSpPr>
              <p:sp>
                <p:nvSpPr>
                  <p:cNvPr id="137" name="Google Shape;137;p16"/>
                  <p:cNvSpPr/>
                  <p:nvPr/>
                </p:nvSpPr>
                <p:spPr>
                  <a:xfrm rot="-3280088">
                    <a:off x="2859669" y="1740600"/>
                    <a:ext cx="1624870" cy="3045726"/>
                  </a:xfrm>
                  <a:custGeom>
                    <a:rect b="b" l="l" r="r" t="t"/>
                    <a:pathLst>
                      <a:path extrusionOk="0" h="470" w="251">
                        <a:moveTo>
                          <a:pt x="32" y="286"/>
                        </a:moveTo>
                        <a:cubicBezTo>
                          <a:pt x="32" y="157"/>
                          <a:pt x="127" y="49"/>
                          <a:pt x="251" y="29"/>
                        </a:cubicBezTo>
                        <a:cubicBezTo>
                          <a:pt x="245" y="19"/>
                          <a:pt x="239" y="9"/>
                          <a:pt x="233" y="0"/>
                        </a:cubicBezTo>
                        <a:cubicBezTo>
                          <a:pt x="100" y="28"/>
                          <a:pt x="0" y="145"/>
                          <a:pt x="0" y="286"/>
                        </a:cubicBezTo>
                        <a:cubicBezTo>
                          <a:pt x="0" y="356"/>
                          <a:pt x="25" y="420"/>
                          <a:pt x="65" y="470"/>
                        </a:cubicBezTo>
                        <a:cubicBezTo>
                          <a:pt x="70" y="460"/>
                          <a:pt x="76" y="450"/>
                          <a:pt x="82" y="440"/>
                        </a:cubicBezTo>
                        <a:cubicBezTo>
                          <a:pt x="51" y="397"/>
                          <a:pt x="32" y="344"/>
                          <a:pt x="32" y="286"/>
                        </a:cubicBezTo>
                        <a:close/>
                      </a:path>
                    </a:pathLst>
                  </a:custGeom>
                  <a:solidFill>
                    <a:srgbClr val="DF7D7C"/>
                  </a:solidFill>
                  <a:ln cap="flat" cmpd="sng" w="9525">
                    <a:solidFill>
                      <a:srgbClr val="FFFFFF"/>
                    </a:solidFill>
                    <a:prstDash val="solid"/>
                    <a:miter lim="8000"/>
                    <a:headEnd len="sm" w="sm" type="none"/>
                    <a:tailEnd len="sm" w="sm" type="none"/>
                  </a:ln>
                  <a:effectLst>
                    <a:outerShdw blurRad="200025" rotWithShape="0" algn="bl" dir="5400000" dist="19050">
                      <a:srgbClr val="000000">
                        <a:alpha val="49411"/>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6"/>
                  <p:cNvSpPr/>
                  <p:nvPr/>
                </p:nvSpPr>
                <p:spPr>
                  <a:xfrm rot="-3280089">
                    <a:off x="3037225" y="1789647"/>
                    <a:ext cx="1575644" cy="2550423"/>
                  </a:xfrm>
                  <a:custGeom>
                    <a:rect b="b" l="l" r="r" t="t"/>
                    <a:pathLst>
                      <a:path extrusionOk="0" h="411" w="254">
                        <a:moveTo>
                          <a:pt x="152" y="311"/>
                        </a:moveTo>
                        <a:cubicBezTo>
                          <a:pt x="124" y="254"/>
                          <a:pt x="145" y="185"/>
                          <a:pt x="200" y="153"/>
                        </a:cubicBezTo>
                        <a:cubicBezTo>
                          <a:pt x="217" y="143"/>
                          <a:pt x="236" y="137"/>
                          <a:pt x="254" y="136"/>
                        </a:cubicBezTo>
                        <a:cubicBezTo>
                          <a:pt x="253" y="87"/>
                          <a:pt x="241" y="41"/>
                          <a:pt x="219" y="0"/>
                        </a:cubicBezTo>
                        <a:cubicBezTo>
                          <a:pt x="95" y="20"/>
                          <a:pt x="0" y="128"/>
                          <a:pt x="0" y="257"/>
                        </a:cubicBezTo>
                        <a:cubicBezTo>
                          <a:pt x="0" y="315"/>
                          <a:pt x="19" y="368"/>
                          <a:pt x="50" y="411"/>
                        </a:cubicBezTo>
                        <a:cubicBezTo>
                          <a:pt x="75" y="371"/>
                          <a:pt x="110" y="337"/>
                          <a:pt x="152" y="311"/>
                        </a:cubicBezTo>
                        <a:close/>
                      </a:path>
                    </a:pathLst>
                  </a:custGeom>
                  <a:solidFill>
                    <a:srgbClr val="FF0000"/>
                  </a:solidFill>
                  <a:ln cap="flat" cmpd="sng" w="9525">
                    <a:solidFill>
                      <a:srgbClr val="FFFFFF"/>
                    </a:solidFill>
                    <a:prstDash val="solid"/>
                    <a:miter lim="8000"/>
                    <a:headEnd len="sm" w="sm" type="none"/>
                    <a:tailEnd len="sm" w="sm" type="none"/>
                  </a:ln>
                  <a:effectLst>
                    <a:outerShdw blurRad="200025" rotWithShape="0" algn="bl" dir="5400000" dist="19050">
                      <a:srgbClr val="000000">
                        <a:alpha val="49411"/>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6"/>
                  <p:cNvSpPr txBox="1"/>
                  <p:nvPr/>
                </p:nvSpPr>
                <p:spPr>
                  <a:xfrm flipH="1" rot="3725110">
                    <a:off x="2866277" y="2863871"/>
                    <a:ext cx="1577671" cy="563103"/>
                  </a:xfrm>
                  <a:prstGeom prst="rect">
                    <a:avLst/>
                  </a:prstGeom>
                  <a:noFill/>
                  <a:ln>
                    <a:noFill/>
                  </a:ln>
                  <a:effectLst>
                    <a:outerShdw blurRad="200025"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it" sz="1000" u="none" cap="none" strike="noStrike">
                        <a:solidFill>
                          <a:srgbClr val="FFFFFF"/>
                        </a:solidFill>
                        <a:latin typeface="Roboto"/>
                        <a:ea typeface="Roboto"/>
                        <a:cs typeface="Roboto"/>
                        <a:sym typeface="Roboto"/>
                      </a:rPr>
                      <a:t>Testing</a:t>
                    </a:r>
                    <a:endParaRPr b="0" i="0" sz="1000" u="none" cap="none" strike="noStrike">
                      <a:solidFill>
                        <a:srgbClr val="FFFFFF"/>
                      </a:solidFill>
                      <a:latin typeface="Roboto"/>
                      <a:ea typeface="Roboto"/>
                      <a:cs typeface="Roboto"/>
                      <a:sym typeface="Roboto"/>
                    </a:endParaRPr>
                  </a:p>
                </p:txBody>
              </p:sp>
            </p:grpSp>
          </p:grpSp>
        </p:grpSp>
        <p:sp>
          <p:nvSpPr>
            <p:cNvPr id="140" name="Google Shape;140;p16"/>
            <p:cNvSpPr/>
            <p:nvPr/>
          </p:nvSpPr>
          <p:spPr>
            <a:xfrm>
              <a:off x="165300" y="3266200"/>
              <a:ext cx="5982600" cy="228300"/>
            </a:xfrm>
            <a:prstGeom prst="rightArrow">
              <a:avLst>
                <a:gd fmla="val 50000" name="adj1"/>
                <a:gd fmla="val 50000" name="adj2"/>
              </a:avLst>
            </a:prstGeom>
            <a:solidFill>
              <a:srgbClr val="CC0000"/>
            </a:solidFill>
            <a:ln>
              <a:noFill/>
            </a:ln>
            <a:effectLst>
              <a:outerShdw blurRad="214313"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1" name="Google Shape;141;p16"/>
          <p:cNvSpPr txBox="1"/>
          <p:nvPr/>
        </p:nvSpPr>
        <p:spPr>
          <a:xfrm>
            <a:off x="125" y="1291300"/>
            <a:ext cx="6237900" cy="13383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it" sz="1800" u="none" cap="none" strike="noStrike">
                <a:solidFill>
                  <a:srgbClr val="000000"/>
                </a:solidFill>
                <a:latin typeface="Arial"/>
                <a:ea typeface="Arial"/>
                <a:cs typeface="Arial"/>
                <a:sym typeface="Arial"/>
              </a:rPr>
              <a:t>Iterative agile development process</a:t>
            </a:r>
            <a:endParaRPr b="1"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it" sz="1800" u="none" cap="none" strike="noStrike">
                <a:solidFill>
                  <a:srgbClr val="000000"/>
                </a:solidFill>
                <a:latin typeface="Arial"/>
                <a:ea typeface="Arial"/>
                <a:cs typeface="Arial"/>
                <a:sym typeface="Arial"/>
              </a:rPr>
              <a:t>to</a:t>
            </a:r>
            <a:endParaRPr b="0" i="0" sz="1800" u="none" cap="none" strike="noStrike">
              <a:solidFill>
                <a:srgbClr val="000000"/>
              </a:solidFill>
              <a:latin typeface="Arial"/>
              <a:ea typeface="Arial"/>
              <a:cs typeface="Arial"/>
              <a:sym typeface="Arial"/>
            </a:endParaRPr>
          </a:p>
          <a:p>
            <a:pPr indent="-342900" lvl="0" marL="1349999" marR="0" rtl="0" algn="l">
              <a:lnSpc>
                <a:spcPct val="100000"/>
              </a:lnSpc>
              <a:spcBef>
                <a:spcPts val="0"/>
              </a:spcBef>
              <a:spcAft>
                <a:spcPts val="0"/>
              </a:spcAft>
              <a:buClr>
                <a:srgbClr val="000000"/>
              </a:buClr>
              <a:buSzPts val="1800"/>
              <a:buFont typeface="Arial"/>
              <a:buChar char="-"/>
            </a:pPr>
            <a:r>
              <a:rPr b="1" i="0" lang="it" sz="1800" u="none" cap="none" strike="noStrike">
                <a:solidFill>
                  <a:srgbClr val="000000"/>
                </a:solidFill>
                <a:latin typeface="Arial"/>
                <a:ea typeface="Arial"/>
                <a:cs typeface="Arial"/>
                <a:sym typeface="Arial"/>
              </a:rPr>
              <a:t>shorten release cycles / fast feedback</a:t>
            </a:r>
            <a:endParaRPr b="1" i="0" sz="1800" u="none" cap="none" strike="noStrike">
              <a:solidFill>
                <a:srgbClr val="000000"/>
              </a:solidFill>
              <a:latin typeface="Arial"/>
              <a:ea typeface="Arial"/>
              <a:cs typeface="Arial"/>
              <a:sym typeface="Arial"/>
            </a:endParaRPr>
          </a:p>
          <a:p>
            <a:pPr indent="-342900" lvl="0" marL="1349999" marR="0" rtl="0" algn="l">
              <a:lnSpc>
                <a:spcPct val="100000"/>
              </a:lnSpc>
              <a:spcBef>
                <a:spcPts val="0"/>
              </a:spcBef>
              <a:spcAft>
                <a:spcPts val="0"/>
              </a:spcAft>
              <a:buClr>
                <a:srgbClr val="000000"/>
              </a:buClr>
              <a:buSzPts val="1800"/>
              <a:buFont typeface="Arial"/>
              <a:buChar char="-"/>
            </a:pPr>
            <a:r>
              <a:rPr b="1" i="0" lang="it" sz="1800" u="none" cap="none" strike="noStrike">
                <a:solidFill>
                  <a:srgbClr val="000000"/>
                </a:solidFill>
                <a:latin typeface="Arial"/>
                <a:ea typeface="Arial"/>
                <a:cs typeface="Arial"/>
                <a:sym typeface="Arial"/>
              </a:rPr>
              <a:t>minimize risk of useless development </a:t>
            </a:r>
            <a:endParaRPr b="1"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2" name="Google Shape;142;p16"/>
          <p:cNvSpPr txBox="1"/>
          <p:nvPr/>
        </p:nvSpPr>
        <p:spPr>
          <a:xfrm>
            <a:off x="879141" y="2621728"/>
            <a:ext cx="315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it" sz="1400" u="none" cap="none" strike="noStrike">
                <a:solidFill>
                  <a:srgbClr val="000000"/>
                </a:solidFill>
                <a:latin typeface="Arial"/>
                <a:ea typeface="Arial"/>
                <a:cs typeface="Arial"/>
                <a:sym typeface="Arial"/>
              </a:rPr>
              <a:t>1</a:t>
            </a:r>
            <a:endParaRPr b="1" i="0" sz="1400" u="none" cap="none" strike="noStrike">
              <a:solidFill>
                <a:srgbClr val="000000"/>
              </a:solidFill>
              <a:latin typeface="Arial"/>
              <a:ea typeface="Arial"/>
              <a:cs typeface="Arial"/>
              <a:sym typeface="Arial"/>
            </a:endParaRPr>
          </a:p>
        </p:txBody>
      </p:sp>
      <p:sp>
        <p:nvSpPr>
          <p:cNvPr id="143" name="Google Shape;143;p16"/>
          <p:cNvSpPr txBox="1"/>
          <p:nvPr/>
        </p:nvSpPr>
        <p:spPr>
          <a:xfrm>
            <a:off x="2708266" y="2621728"/>
            <a:ext cx="315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it" sz="1400" u="none" cap="none" strike="noStrike">
                <a:solidFill>
                  <a:srgbClr val="000000"/>
                </a:solidFill>
                <a:latin typeface="Arial"/>
                <a:ea typeface="Arial"/>
                <a:cs typeface="Arial"/>
                <a:sym typeface="Arial"/>
              </a:rPr>
              <a:t>2</a:t>
            </a:r>
            <a:endParaRPr b="1" i="0" sz="1400" u="none" cap="none" strike="noStrike">
              <a:solidFill>
                <a:srgbClr val="000000"/>
              </a:solidFill>
              <a:latin typeface="Arial"/>
              <a:ea typeface="Arial"/>
              <a:cs typeface="Arial"/>
              <a:sym typeface="Arial"/>
            </a:endParaRPr>
          </a:p>
        </p:txBody>
      </p:sp>
      <p:sp>
        <p:nvSpPr>
          <p:cNvPr id="144" name="Google Shape;144;p16"/>
          <p:cNvSpPr txBox="1"/>
          <p:nvPr/>
        </p:nvSpPr>
        <p:spPr>
          <a:xfrm>
            <a:off x="4978191" y="2621728"/>
            <a:ext cx="315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it" sz="1400" u="none" cap="none" strike="noStrike">
                <a:solidFill>
                  <a:srgbClr val="000000"/>
                </a:solidFill>
                <a:latin typeface="Arial"/>
                <a:ea typeface="Arial"/>
                <a:cs typeface="Arial"/>
                <a:sym typeface="Arial"/>
              </a:rPr>
              <a:t>N</a:t>
            </a:r>
            <a:endParaRPr b="1" i="0" sz="1400" u="none" cap="none" strike="noStrike">
              <a:solidFill>
                <a:srgbClr val="000000"/>
              </a:solidFill>
              <a:latin typeface="Arial"/>
              <a:ea typeface="Arial"/>
              <a:cs typeface="Arial"/>
              <a:sym typeface="Arial"/>
            </a:endParaRPr>
          </a:p>
        </p:txBody>
      </p:sp>
      <p:sp>
        <p:nvSpPr>
          <p:cNvPr id="145" name="Google Shape;145;p16"/>
          <p:cNvSpPr txBox="1"/>
          <p:nvPr/>
        </p:nvSpPr>
        <p:spPr>
          <a:xfrm>
            <a:off x="3821041" y="3635228"/>
            <a:ext cx="315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it" sz="1400" u="none" cap="none" strike="noStrike">
                <a:solidFill>
                  <a:srgbClr val="000000"/>
                </a:solidFill>
                <a:latin typeface="Arial"/>
                <a:ea typeface="Arial"/>
                <a:cs typeface="Arial"/>
                <a:sym typeface="Arial"/>
              </a:rPr>
              <a:t>…</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7"/>
          <p:cNvSpPr txBox="1"/>
          <p:nvPr>
            <p:ph type="title"/>
          </p:nvPr>
        </p:nvSpPr>
        <p:spPr>
          <a:xfrm>
            <a:off x="125" y="187700"/>
            <a:ext cx="9144000" cy="6060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b="1" lang="it" sz="2500"/>
              <a:t>Technologies</a:t>
            </a:r>
            <a:endParaRPr b="1" sz="2500"/>
          </a:p>
        </p:txBody>
      </p:sp>
      <p:pic>
        <p:nvPicPr>
          <p:cNvPr id="151" name="Google Shape;151;p17"/>
          <p:cNvPicPr preferRelativeResize="0"/>
          <p:nvPr/>
        </p:nvPicPr>
        <p:blipFill rotWithShape="1">
          <a:blip r:embed="rId3">
            <a:alphaModFix/>
          </a:blip>
          <a:srcRect b="0" l="0" r="0" t="0"/>
          <a:stretch/>
        </p:blipFill>
        <p:spPr>
          <a:xfrm>
            <a:off x="125" y="1281050"/>
            <a:ext cx="9143997" cy="1241225"/>
          </a:xfrm>
          <a:prstGeom prst="rect">
            <a:avLst/>
          </a:prstGeom>
          <a:noFill/>
          <a:ln>
            <a:noFill/>
          </a:ln>
        </p:spPr>
      </p:pic>
      <p:grpSp>
        <p:nvGrpSpPr>
          <p:cNvPr id="152" name="Google Shape;152;p17"/>
          <p:cNvGrpSpPr/>
          <p:nvPr/>
        </p:nvGrpSpPr>
        <p:grpSpPr>
          <a:xfrm>
            <a:off x="995600" y="2847400"/>
            <a:ext cx="7152800" cy="1008600"/>
            <a:chOff x="857250" y="2847400"/>
            <a:chExt cx="7152800" cy="1008600"/>
          </a:xfrm>
        </p:grpSpPr>
        <p:sp>
          <p:nvSpPr>
            <p:cNvPr id="153" name="Google Shape;153;p17"/>
            <p:cNvSpPr/>
            <p:nvPr/>
          </p:nvSpPr>
          <p:spPr>
            <a:xfrm>
              <a:off x="857250" y="2847400"/>
              <a:ext cx="1008600" cy="1008600"/>
            </a:xfrm>
            <a:prstGeom prst="ellipse">
              <a:avLst/>
            </a:prstGeom>
            <a:solidFill>
              <a:srgbClr val="CD1230"/>
            </a:solidFill>
            <a:ln>
              <a:noFill/>
            </a:ln>
            <a:effectLst>
              <a:outerShdw blurRad="2857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7"/>
            <p:cNvSpPr/>
            <p:nvPr/>
          </p:nvSpPr>
          <p:spPr>
            <a:xfrm>
              <a:off x="2905317" y="2847400"/>
              <a:ext cx="1008600" cy="1008600"/>
            </a:xfrm>
            <a:prstGeom prst="ellipse">
              <a:avLst/>
            </a:prstGeom>
            <a:solidFill>
              <a:srgbClr val="FDD274"/>
            </a:solidFill>
            <a:ln>
              <a:noFill/>
            </a:ln>
            <a:effectLst>
              <a:outerShdw blurRad="2857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7"/>
            <p:cNvSpPr/>
            <p:nvPr/>
          </p:nvSpPr>
          <p:spPr>
            <a:xfrm>
              <a:off x="4953383" y="2847400"/>
              <a:ext cx="1008600" cy="1008600"/>
            </a:xfrm>
            <a:prstGeom prst="ellipse">
              <a:avLst/>
            </a:prstGeom>
            <a:solidFill>
              <a:srgbClr val="A1EEF8"/>
            </a:solidFill>
            <a:ln>
              <a:noFill/>
            </a:ln>
            <a:effectLst>
              <a:outerShdw blurRad="2857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7"/>
            <p:cNvSpPr/>
            <p:nvPr/>
          </p:nvSpPr>
          <p:spPr>
            <a:xfrm>
              <a:off x="7001450" y="2847400"/>
              <a:ext cx="1008600" cy="1008600"/>
            </a:xfrm>
            <a:prstGeom prst="ellipse">
              <a:avLst/>
            </a:prstGeom>
            <a:solidFill>
              <a:srgbClr val="D4F5E1"/>
            </a:solidFill>
            <a:ln>
              <a:noFill/>
            </a:ln>
            <a:effectLst>
              <a:outerShdw blurRad="2857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57" name="Google Shape;157;p17"/>
          <p:cNvCxnSpPr>
            <a:stCxn id="153" idx="6"/>
            <a:endCxn id="154" idx="2"/>
          </p:cNvCxnSpPr>
          <p:nvPr/>
        </p:nvCxnSpPr>
        <p:spPr>
          <a:xfrm>
            <a:off x="2004200" y="3351700"/>
            <a:ext cx="1039500" cy="0"/>
          </a:xfrm>
          <a:prstGeom prst="straightConnector1">
            <a:avLst/>
          </a:prstGeom>
          <a:noFill/>
          <a:ln cap="flat" cmpd="sng" w="76200">
            <a:solidFill>
              <a:schemeClr val="dk2"/>
            </a:solidFill>
            <a:prstDash val="solid"/>
            <a:round/>
            <a:headEnd len="sm" w="sm" type="none"/>
            <a:tailEnd len="sm" w="sm" type="none"/>
          </a:ln>
          <a:effectLst>
            <a:outerShdw blurRad="285750" rotWithShape="0" algn="bl" dir="5400000" dist="19050">
              <a:srgbClr val="000000">
                <a:alpha val="49411"/>
              </a:srgbClr>
            </a:outerShdw>
          </a:effectLst>
        </p:spPr>
      </p:cxnSp>
      <p:cxnSp>
        <p:nvCxnSpPr>
          <p:cNvPr id="158" name="Google Shape;158;p17"/>
          <p:cNvCxnSpPr>
            <a:stCxn id="154" idx="6"/>
            <a:endCxn id="155" idx="2"/>
          </p:cNvCxnSpPr>
          <p:nvPr/>
        </p:nvCxnSpPr>
        <p:spPr>
          <a:xfrm>
            <a:off x="4052267" y="3351700"/>
            <a:ext cx="1039500" cy="0"/>
          </a:xfrm>
          <a:prstGeom prst="straightConnector1">
            <a:avLst/>
          </a:prstGeom>
          <a:noFill/>
          <a:ln cap="flat" cmpd="sng" w="76200">
            <a:solidFill>
              <a:schemeClr val="dk2"/>
            </a:solidFill>
            <a:prstDash val="solid"/>
            <a:round/>
            <a:headEnd len="sm" w="sm" type="none"/>
            <a:tailEnd len="sm" w="sm" type="none"/>
          </a:ln>
          <a:effectLst>
            <a:outerShdw blurRad="285750" rotWithShape="0" algn="bl" dir="5400000" dist="19050">
              <a:srgbClr val="000000">
                <a:alpha val="49411"/>
              </a:srgbClr>
            </a:outerShdw>
          </a:effectLst>
        </p:spPr>
      </p:cxnSp>
      <p:cxnSp>
        <p:nvCxnSpPr>
          <p:cNvPr id="159" name="Google Shape;159;p17"/>
          <p:cNvCxnSpPr>
            <a:stCxn id="155" idx="6"/>
            <a:endCxn id="156" idx="2"/>
          </p:cNvCxnSpPr>
          <p:nvPr/>
        </p:nvCxnSpPr>
        <p:spPr>
          <a:xfrm>
            <a:off x="6100333" y="3351700"/>
            <a:ext cx="1039500" cy="0"/>
          </a:xfrm>
          <a:prstGeom prst="straightConnector1">
            <a:avLst/>
          </a:prstGeom>
          <a:noFill/>
          <a:ln cap="flat" cmpd="sng" w="76200">
            <a:solidFill>
              <a:schemeClr val="dk2"/>
            </a:solidFill>
            <a:prstDash val="solid"/>
            <a:round/>
            <a:headEnd len="sm" w="sm" type="none"/>
            <a:tailEnd len="sm" w="sm" type="none"/>
          </a:ln>
          <a:effectLst>
            <a:outerShdw blurRad="285750" rotWithShape="0" algn="bl" dir="5400000" dist="19050">
              <a:srgbClr val="000000">
                <a:alpha val="49411"/>
              </a:srgbClr>
            </a:outerShdw>
          </a:effectLst>
        </p:spPr>
      </p:cxnSp>
      <p:graphicFrame>
        <p:nvGraphicFramePr>
          <p:cNvPr id="160" name="Google Shape;160;p17"/>
          <p:cNvGraphicFramePr/>
          <p:nvPr/>
        </p:nvGraphicFramePr>
        <p:xfrm>
          <a:off x="451900" y="4296900"/>
          <a:ext cx="3000000" cy="3000000"/>
        </p:xfrm>
        <a:graphic>
          <a:graphicData uri="http://schemas.openxmlformats.org/drawingml/2006/table">
            <a:tbl>
              <a:tblPr>
                <a:noFill/>
                <a:tableStyleId>{3575F4BC-B005-4F16-9AF5-7B2B139E57C4}</a:tableStyleId>
              </a:tblPr>
              <a:tblGrid>
                <a:gridCol w="2079750"/>
                <a:gridCol w="2079750"/>
                <a:gridCol w="2079750"/>
                <a:gridCol w="2079750"/>
              </a:tblGrid>
              <a:tr h="381000">
                <a:tc>
                  <a:txBody>
                    <a:bodyPr/>
                    <a:lstStyle/>
                    <a:p>
                      <a:pPr indent="0" lvl="0" marL="0" marR="0" rtl="0" algn="ctr">
                        <a:lnSpc>
                          <a:spcPct val="100000"/>
                        </a:lnSpc>
                        <a:spcBef>
                          <a:spcPts val="0"/>
                        </a:spcBef>
                        <a:spcAft>
                          <a:spcPts val="0"/>
                        </a:spcAft>
                        <a:buClr>
                          <a:srgbClr val="000000"/>
                        </a:buClr>
                        <a:buSzPts val="2000"/>
                        <a:buFont typeface="Arial"/>
                        <a:buNone/>
                      </a:pPr>
                      <a:r>
                        <a:rPr b="1" lang="it" sz="2000" u="none" cap="none" strike="noStrike"/>
                        <a:t>React</a:t>
                      </a:r>
                      <a:endParaRPr b="1" sz="2000" u="none" cap="none" strike="noStrike"/>
                    </a:p>
                    <a:p>
                      <a:pPr indent="0" lvl="0" marL="0" marR="0" rtl="0" algn="ctr">
                        <a:lnSpc>
                          <a:spcPct val="100000"/>
                        </a:lnSpc>
                        <a:spcBef>
                          <a:spcPts val="0"/>
                        </a:spcBef>
                        <a:spcAft>
                          <a:spcPts val="0"/>
                        </a:spcAft>
                        <a:buClr>
                          <a:srgbClr val="000000"/>
                        </a:buClr>
                        <a:buSzPts val="1400"/>
                        <a:buFont typeface="Arial"/>
                        <a:buNone/>
                      </a:pPr>
                      <a:r>
                        <a:rPr lang="it" sz="1400" u="none" cap="none" strike="noStrike"/>
                        <a:t>frontend</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lang="it" sz="1400" u="none" cap="none" strike="noStrike"/>
                        <a:t>widgets</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000"/>
                        <a:buFont typeface="Arial"/>
                        <a:buNone/>
                      </a:pPr>
                      <a:r>
                        <a:rPr b="1" lang="it" sz="2000" u="none" cap="none" strike="noStrike"/>
                        <a:t>Flask</a:t>
                      </a:r>
                      <a:endParaRPr b="1" sz="2000" u="none" cap="none" strike="noStrike"/>
                    </a:p>
                    <a:p>
                      <a:pPr indent="0" lvl="0" marL="0" marR="0" rtl="0" algn="ctr">
                        <a:lnSpc>
                          <a:spcPct val="100000"/>
                        </a:lnSpc>
                        <a:spcBef>
                          <a:spcPts val="0"/>
                        </a:spcBef>
                        <a:spcAft>
                          <a:spcPts val="0"/>
                        </a:spcAft>
                        <a:buClr>
                          <a:srgbClr val="000000"/>
                        </a:buClr>
                        <a:buSzPts val="1400"/>
                        <a:buFont typeface="Arial"/>
                        <a:buNone/>
                      </a:pPr>
                      <a:r>
                        <a:rPr lang="it" sz="1400" u="none" cap="none" strike="noStrike"/>
                        <a:t>backend</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lang="it" sz="1400" u="none" cap="none" strike="noStrike"/>
                        <a:t>RESTful API</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000"/>
                        <a:buFont typeface="Arial"/>
                        <a:buNone/>
                      </a:pPr>
                      <a:r>
                        <a:rPr b="1" lang="it" sz="2000" u="none" cap="none" strike="noStrike">
                          <a:solidFill>
                            <a:schemeClr val="dk1"/>
                          </a:solidFill>
                        </a:rPr>
                        <a:t>Docker</a:t>
                      </a:r>
                      <a:endParaRPr b="1" sz="2000" u="none" cap="none" strike="noStrike">
                        <a:solidFill>
                          <a:schemeClr val="dk1"/>
                        </a:solidFill>
                      </a:endParaRPr>
                    </a:p>
                    <a:p>
                      <a:pPr indent="0" lvl="0" marL="0" marR="0" rtl="0" algn="ctr">
                        <a:lnSpc>
                          <a:spcPct val="100000"/>
                        </a:lnSpc>
                        <a:spcBef>
                          <a:spcPts val="0"/>
                        </a:spcBef>
                        <a:spcAft>
                          <a:spcPts val="0"/>
                        </a:spcAft>
                        <a:buClr>
                          <a:srgbClr val="000000"/>
                        </a:buClr>
                        <a:buSzPts val="1400"/>
                        <a:buFont typeface="Arial"/>
                        <a:buNone/>
                      </a:pPr>
                      <a:r>
                        <a:rPr lang="it" sz="1400" u="none" cap="none" strike="noStrike">
                          <a:solidFill>
                            <a:schemeClr val="dk1"/>
                          </a:solidFill>
                        </a:rPr>
                        <a:t>packaging &amp;</a:t>
                      </a:r>
                      <a:endParaRPr sz="1400" u="none" cap="none" strike="noStrike">
                        <a:solidFill>
                          <a:schemeClr val="dk1"/>
                        </a:solidFill>
                      </a:endParaRPr>
                    </a:p>
                    <a:p>
                      <a:pPr indent="0" lvl="0" marL="0" marR="0" rtl="0" algn="ctr">
                        <a:lnSpc>
                          <a:spcPct val="100000"/>
                        </a:lnSpc>
                        <a:spcBef>
                          <a:spcPts val="0"/>
                        </a:spcBef>
                        <a:spcAft>
                          <a:spcPts val="0"/>
                        </a:spcAft>
                        <a:buClr>
                          <a:schemeClr val="dk1"/>
                        </a:buClr>
                        <a:buSzPts val="1100"/>
                        <a:buFont typeface="Arial"/>
                        <a:buNone/>
                      </a:pPr>
                      <a:r>
                        <a:rPr lang="it" sz="1400" u="none" cap="none" strike="noStrike">
                          <a:solidFill>
                            <a:schemeClr val="dk1"/>
                          </a:solidFill>
                        </a:rPr>
                        <a:t>containerization</a:t>
                      </a:r>
                      <a:endParaRPr sz="1400" u="none" cap="none" strike="noStrike">
                        <a:solidFill>
                          <a:schemeClr val="dk1"/>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000"/>
                        <a:buFont typeface="Arial"/>
                        <a:buNone/>
                      </a:pPr>
                      <a:r>
                        <a:rPr b="1" lang="it" sz="2000" u="none" cap="none" strike="noStrike"/>
                        <a:t>Circle CI</a:t>
                      </a:r>
                      <a:endParaRPr b="1" sz="2000" u="none" cap="none" strike="noStrike"/>
                    </a:p>
                    <a:p>
                      <a:pPr indent="0" lvl="0" marL="0" marR="0" rtl="0" algn="ctr">
                        <a:lnSpc>
                          <a:spcPct val="100000"/>
                        </a:lnSpc>
                        <a:spcBef>
                          <a:spcPts val="0"/>
                        </a:spcBef>
                        <a:spcAft>
                          <a:spcPts val="0"/>
                        </a:spcAft>
                        <a:buClr>
                          <a:srgbClr val="000000"/>
                        </a:buClr>
                        <a:buSzPts val="1400"/>
                        <a:buFont typeface="Arial"/>
                        <a:buNone/>
                      </a:pPr>
                      <a:r>
                        <a:rPr lang="it" sz="1400" u="none" cap="none" strike="noStrike"/>
                        <a:t>build &amp; deploy</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cxnSp>
        <p:nvCxnSpPr>
          <p:cNvPr id="161" name="Google Shape;161;p17"/>
          <p:cNvCxnSpPr>
            <a:stCxn id="153" idx="4"/>
          </p:cNvCxnSpPr>
          <p:nvPr/>
        </p:nvCxnSpPr>
        <p:spPr>
          <a:xfrm>
            <a:off x="1499900" y="3856000"/>
            <a:ext cx="1800" cy="379800"/>
          </a:xfrm>
          <a:prstGeom prst="straightConnector1">
            <a:avLst/>
          </a:prstGeom>
          <a:noFill/>
          <a:ln cap="flat" cmpd="sng" w="76200">
            <a:solidFill>
              <a:schemeClr val="dk2"/>
            </a:solidFill>
            <a:prstDash val="solid"/>
            <a:round/>
            <a:headEnd len="sm" w="sm" type="none"/>
            <a:tailEnd len="sm" w="sm" type="none"/>
          </a:ln>
          <a:effectLst>
            <a:outerShdw blurRad="285750" rotWithShape="0" algn="bl" dir="5400000" dist="19050">
              <a:srgbClr val="000000">
                <a:alpha val="49411"/>
              </a:srgbClr>
            </a:outerShdw>
          </a:effectLst>
        </p:spPr>
      </p:cxnSp>
      <p:cxnSp>
        <p:nvCxnSpPr>
          <p:cNvPr id="162" name="Google Shape;162;p17"/>
          <p:cNvCxnSpPr/>
          <p:nvPr/>
        </p:nvCxnSpPr>
        <p:spPr>
          <a:xfrm>
            <a:off x="3541456" y="3856681"/>
            <a:ext cx="1800" cy="379800"/>
          </a:xfrm>
          <a:prstGeom prst="straightConnector1">
            <a:avLst/>
          </a:prstGeom>
          <a:noFill/>
          <a:ln cap="flat" cmpd="sng" w="76200">
            <a:solidFill>
              <a:schemeClr val="dk2"/>
            </a:solidFill>
            <a:prstDash val="solid"/>
            <a:round/>
            <a:headEnd len="sm" w="sm" type="none"/>
            <a:tailEnd len="sm" w="sm" type="none"/>
          </a:ln>
          <a:effectLst>
            <a:outerShdw blurRad="285750" rotWithShape="0" algn="bl" dir="5400000" dist="19050">
              <a:srgbClr val="000000">
                <a:alpha val="49411"/>
              </a:srgbClr>
            </a:outerShdw>
          </a:effectLst>
        </p:spPr>
      </p:cxnSp>
      <p:cxnSp>
        <p:nvCxnSpPr>
          <p:cNvPr id="163" name="Google Shape;163;p17"/>
          <p:cNvCxnSpPr/>
          <p:nvPr/>
        </p:nvCxnSpPr>
        <p:spPr>
          <a:xfrm>
            <a:off x="5599605" y="3859999"/>
            <a:ext cx="1800" cy="379800"/>
          </a:xfrm>
          <a:prstGeom prst="straightConnector1">
            <a:avLst/>
          </a:prstGeom>
          <a:noFill/>
          <a:ln cap="flat" cmpd="sng" w="76200">
            <a:solidFill>
              <a:schemeClr val="dk2"/>
            </a:solidFill>
            <a:prstDash val="solid"/>
            <a:round/>
            <a:headEnd len="sm" w="sm" type="none"/>
            <a:tailEnd len="sm" w="sm" type="none"/>
          </a:ln>
          <a:effectLst>
            <a:outerShdw blurRad="285750" rotWithShape="0" algn="bl" dir="5400000" dist="19050">
              <a:srgbClr val="000000">
                <a:alpha val="49411"/>
              </a:srgbClr>
            </a:outerShdw>
          </a:effectLst>
        </p:spPr>
      </p:cxnSp>
      <p:cxnSp>
        <p:nvCxnSpPr>
          <p:cNvPr id="164" name="Google Shape;164;p17"/>
          <p:cNvCxnSpPr/>
          <p:nvPr/>
        </p:nvCxnSpPr>
        <p:spPr>
          <a:xfrm>
            <a:off x="7658107" y="3858535"/>
            <a:ext cx="1800" cy="379800"/>
          </a:xfrm>
          <a:prstGeom prst="straightConnector1">
            <a:avLst/>
          </a:prstGeom>
          <a:noFill/>
          <a:ln cap="flat" cmpd="sng" w="76200">
            <a:solidFill>
              <a:schemeClr val="dk2"/>
            </a:solidFill>
            <a:prstDash val="solid"/>
            <a:round/>
            <a:headEnd len="sm" w="sm" type="none"/>
            <a:tailEnd len="sm" w="sm" type="none"/>
          </a:ln>
          <a:effectLst>
            <a:outerShdw blurRad="285750" rotWithShape="0" algn="bl" dir="5400000" dist="19050">
              <a:srgbClr val="000000">
                <a:alpha val="49411"/>
              </a:srgbClr>
            </a:outerShdw>
          </a:effectLst>
        </p:spPr>
      </p:cxnSp>
      <p:pic>
        <p:nvPicPr>
          <p:cNvPr id="165" name="Google Shape;165;p17"/>
          <p:cNvPicPr preferRelativeResize="0"/>
          <p:nvPr/>
        </p:nvPicPr>
        <p:blipFill rotWithShape="1">
          <a:blip r:embed="rId4">
            <a:alphaModFix/>
          </a:blip>
          <a:srcRect b="0" l="0" r="0" t="0"/>
          <a:stretch/>
        </p:blipFill>
        <p:spPr>
          <a:xfrm>
            <a:off x="5228225" y="2978325"/>
            <a:ext cx="746747" cy="746725"/>
          </a:xfrm>
          <a:prstGeom prst="rect">
            <a:avLst/>
          </a:prstGeom>
          <a:noFill/>
          <a:ln>
            <a:noFill/>
          </a:ln>
        </p:spPr>
      </p:pic>
      <p:pic>
        <p:nvPicPr>
          <p:cNvPr id="166" name="Google Shape;166;p17"/>
          <p:cNvPicPr preferRelativeResize="0"/>
          <p:nvPr/>
        </p:nvPicPr>
        <p:blipFill rotWithShape="1">
          <a:blip r:embed="rId5">
            <a:alphaModFix/>
          </a:blip>
          <a:srcRect b="0" l="0" r="0" t="0"/>
          <a:stretch/>
        </p:blipFill>
        <p:spPr>
          <a:xfrm>
            <a:off x="3168800" y="3012103"/>
            <a:ext cx="746749" cy="611097"/>
          </a:xfrm>
          <a:prstGeom prst="rect">
            <a:avLst/>
          </a:prstGeom>
          <a:noFill/>
          <a:ln>
            <a:noFill/>
          </a:ln>
        </p:spPr>
      </p:pic>
      <p:pic>
        <p:nvPicPr>
          <p:cNvPr id="167" name="Google Shape;167;p17"/>
          <p:cNvPicPr preferRelativeResize="0"/>
          <p:nvPr/>
        </p:nvPicPr>
        <p:blipFill rotWithShape="1">
          <a:blip r:embed="rId6">
            <a:alphaModFix/>
          </a:blip>
          <a:srcRect b="0" l="0" r="0" t="0"/>
          <a:stretch/>
        </p:blipFill>
        <p:spPr>
          <a:xfrm>
            <a:off x="7333075" y="2983348"/>
            <a:ext cx="656301" cy="746725"/>
          </a:xfrm>
          <a:prstGeom prst="rect">
            <a:avLst/>
          </a:prstGeom>
          <a:noFill/>
          <a:ln>
            <a:noFill/>
          </a:ln>
        </p:spPr>
      </p:pic>
      <p:pic>
        <p:nvPicPr>
          <p:cNvPr id="168" name="Google Shape;168;p17"/>
          <p:cNvPicPr preferRelativeResize="0"/>
          <p:nvPr/>
        </p:nvPicPr>
        <p:blipFill rotWithShape="1">
          <a:blip r:embed="rId7">
            <a:alphaModFix/>
          </a:blip>
          <a:srcRect b="0" l="0" r="0" t="0"/>
          <a:stretch/>
        </p:blipFill>
        <p:spPr>
          <a:xfrm>
            <a:off x="1174218" y="3087189"/>
            <a:ext cx="656300" cy="52811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8"/>
          <p:cNvSpPr txBox="1"/>
          <p:nvPr>
            <p:ph type="title"/>
          </p:nvPr>
        </p:nvSpPr>
        <p:spPr>
          <a:xfrm>
            <a:off x="125" y="187700"/>
            <a:ext cx="9144000" cy="6060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b="1" lang="it" sz="2500"/>
              <a:t>GUI - Landing Page</a:t>
            </a:r>
            <a:endParaRPr b="1" sz="2500"/>
          </a:p>
        </p:txBody>
      </p:sp>
      <p:pic>
        <p:nvPicPr>
          <p:cNvPr id="174" name="Google Shape;174;p18"/>
          <p:cNvPicPr preferRelativeResize="0"/>
          <p:nvPr/>
        </p:nvPicPr>
        <p:blipFill rotWithShape="1">
          <a:blip r:embed="rId3">
            <a:alphaModFix/>
          </a:blip>
          <a:srcRect b="0" l="0" r="0" t="0"/>
          <a:stretch/>
        </p:blipFill>
        <p:spPr>
          <a:xfrm>
            <a:off x="261487" y="1282000"/>
            <a:ext cx="8621026" cy="3861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9"/>
          <p:cNvSpPr txBox="1"/>
          <p:nvPr>
            <p:ph type="title"/>
          </p:nvPr>
        </p:nvSpPr>
        <p:spPr>
          <a:xfrm>
            <a:off x="125" y="187700"/>
            <a:ext cx="9144000" cy="6060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b="1" lang="it" sz="2500"/>
              <a:t>GUI - Configuration Module</a:t>
            </a:r>
            <a:endParaRPr b="1" sz="2500"/>
          </a:p>
        </p:txBody>
      </p:sp>
      <p:pic>
        <p:nvPicPr>
          <p:cNvPr id="180" name="Google Shape;180;p19"/>
          <p:cNvPicPr preferRelativeResize="0"/>
          <p:nvPr/>
        </p:nvPicPr>
        <p:blipFill rotWithShape="1">
          <a:blip r:embed="rId3">
            <a:alphaModFix/>
          </a:blip>
          <a:srcRect b="0" l="0" r="0" t="0"/>
          <a:stretch/>
        </p:blipFill>
        <p:spPr>
          <a:xfrm>
            <a:off x="364399" y="1269350"/>
            <a:ext cx="8415201" cy="38741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0"/>
          <p:cNvSpPr txBox="1"/>
          <p:nvPr>
            <p:ph type="title"/>
          </p:nvPr>
        </p:nvSpPr>
        <p:spPr>
          <a:xfrm>
            <a:off x="125" y="187700"/>
            <a:ext cx="9144000" cy="6060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b="1" lang="it" sz="2500"/>
              <a:t>GUI - Execution Module</a:t>
            </a:r>
            <a:endParaRPr b="1" sz="2500"/>
          </a:p>
        </p:txBody>
      </p:sp>
      <p:pic>
        <p:nvPicPr>
          <p:cNvPr id="186" name="Google Shape;186;p20"/>
          <p:cNvPicPr preferRelativeResize="0"/>
          <p:nvPr/>
        </p:nvPicPr>
        <p:blipFill rotWithShape="1">
          <a:blip r:embed="rId3">
            <a:alphaModFix/>
          </a:blip>
          <a:srcRect b="0" l="0" r="0" t="0"/>
          <a:stretch/>
        </p:blipFill>
        <p:spPr>
          <a:xfrm>
            <a:off x="558587" y="1266600"/>
            <a:ext cx="8026826" cy="3876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1"/>
          <p:cNvSpPr txBox="1"/>
          <p:nvPr>
            <p:ph type="title"/>
          </p:nvPr>
        </p:nvSpPr>
        <p:spPr>
          <a:xfrm>
            <a:off x="125" y="187700"/>
            <a:ext cx="9144000" cy="6060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b="1" lang="it" sz="2500"/>
              <a:t>GUI - Analysis Module - 1</a:t>
            </a:r>
            <a:endParaRPr b="1" sz="2500"/>
          </a:p>
        </p:txBody>
      </p:sp>
      <p:pic>
        <p:nvPicPr>
          <p:cNvPr id="192" name="Google Shape;192;p21"/>
          <p:cNvPicPr preferRelativeResize="0"/>
          <p:nvPr/>
        </p:nvPicPr>
        <p:blipFill rotWithShape="1">
          <a:blip r:embed="rId3">
            <a:alphaModFix/>
          </a:blip>
          <a:srcRect b="0" l="0" r="0" t="0"/>
          <a:stretch/>
        </p:blipFill>
        <p:spPr>
          <a:xfrm>
            <a:off x="125" y="1271500"/>
            <a:ext cx="9143999" cy="368555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